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6"/>
  </p:notesMasterIdLst>
  <p:sldIdLst>
    <p:sldId id="256" r:id="rId2"/>
    <p:sldId id="274" r:id="rId3"/>
    <p:sldId id="275" r:id="rId4"/>
    <p:sldId id="277" r:id="rId5"/>
    <p:sldId id="280" r:id="rId6"/>
    <p:sldId id="279" r:id="rId7"/>
    <p:sldId id="278" r:id="rId8"/>
    <p:sldId id="283" r:id="rId9"/>
    <p:sldId id="289" r:id="rId10"/>
    <p:sldId id="287" r:id="rId11"/>
    <p:sldId id="290" r:id="rId12"/>
    <p:sldId id="291" r:id="rId13"/>
    <p:sldId id="292" r:id="rId14"/>
    <p:sldId id="293" r:id="rId15"/>
    <p:sldId id="284" r:id="rId16"/>
    <p:sldId id="285" r:id="rId17"/>
    <p:sldId id="295" r:id="rId18"/>
    <p:sldId id="282" r:id="rId19"/>
    <p:sldId id="297" r:id="rId20"/>
    <p:sldId id="298" r:id="rId21"/>
    <p:sldId id="322" r:id="rId22"/>
    <p:sldId id="299" r:id="rId23"/>
    <p:sldId id="300" r:id="rId24"/>
    <p:sldId id="323" r:id="rId25"/>
    <p:sldId id="301" r:id="rId26"/>
    <p:sldId id="303" r:id="rId27"/>
    <p:sldId id="324" r:id="rId28"/>
    <p:sldId id="304" r:id="rId29"/>
    <p:sldId id="306" r:id="rId30"/>
    <p:sldId id="307" r:id="rId31"/>
    <p:sldId id="308" r:id="rId32"/>
    <p:sldId id="309" r:id="rId33"/>
    <p:sldId id="325" r:id="rId34"/>
    <p:sldId id="329" r:id="rId35"/>
    <p:sldId id="312" r:id="rId36"/>
    <p:sldId id="326" r:id="rId37"/>
    <p:sldId id="311" r:id="rId38"/>
    <p:sldId id="315" r:id="rId39"/>
    <p:sldId id="318" r:id="rId40"/>
    <p:sldId id="319" r:id="rId41"/>
    <p:sldId id="320" r:id="rId42"/>
    <p:sldId id="328" r:id="rId43"/>
    <p:sldId id="327" r:id="rId44"/>
    <p:sldId id="310"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iel Ortiz-Barrientos" initials="DO" lastIdx="21" clrIdx="0">
    <p:extLst>
      <p:ext uri="{19B8F6BF-5375-455C-9EA6-DF929625EA0E}">
        <p15:presenceInfo xmlns:p15="http://schemas.microsoft.com/office/powerpoint/2012/main" userId="S::uqdortiz@uq.edu.au::24ce13ed-fe8a-4cd9-8a38-f1cfc57fc0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721" autoAdjust="0"/>
    <p:restoredTop sz="78378" autoAdjust="0"/>
  </p:normalViewPr>
  <p:slideViewPr>
    <p:cSldViewPr snapToGrid="0">
      <p:cViewPr varScale="1">
        <p:scale>
          <a:sx n="89" d="100"/>
          <a:sy n="89" d="100"/>
        </p:scale>
        <p:origin x="1848" y="108"/>
      </p:cViewPr>
      <p:guideLst/>
    </p:cSldViewPr>
  </p:slideViewPr>
  <p:outlineViewPr>
    <p:cViewPr>
      <p:scale>
        <a:sx n="33" d="100"/>
        <a:sy n="33" d="100"/>
      </p:scale>
      <p:origin x="0" y="-6432"/>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C9385A-F0FB-4DEC-8AC1-0F0FB8B3D586}" type="datetimeFigureOut">
              <a:rPr lang="en-AU" smtClean="0"/>
              <a:t>23/11/2020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9F6B0B-6323-456F-A942-FCFD43E8C7B3}" type="slidenum">
              <a:rPr lang="en-AU" smtClean="0"/>
              <a:t>‹#›</a:t>
            </a:fld>
            <a:endParaRPr lang="en-AU"/>
          </a:p>
        </p:txBody>
      </p:sp>
    </p:spTree>
    <p:extLst>
      <p:ext uri="{BB962C8B-B14F-4D97-AF65-F5344CB8AC3E}">
        <p14:creationId xmlns:p14="http://schemas.microsoft.com/office/powerpoint/2010/main" val="900130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aseline="0" dirty="0"/>
              <a:t>Hi everyone, I’m Nick, and today I’ll be talking to you about my research into simulating the evolution and adaptation of polygenic traits.</a:t>
            </a:r>
          </a:p>
          <a:p>
            <a:endParaRPr lang="en-US" sz="1400" baseline="0" dirty="0"/>
          </a:p>
          <a:p>
            <a:endParaRPr lang="en-US" sz="14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Point, don’t circle – laser pointer</a:t>
            </a:r>
          </a:p>
          <a:p>
            <a:endParaRPr lang="en-US" sz="1400" baseline="0" dirty="0"/>
          </a:p>
        </p:txBody>
      </p:sp>
      <p:sp>
        <p:nvSpPr>
          <p:cNvPr id="4" name="Slide Number Placeholder 3"/>
          <p:cNvSpPr>
            <a:spLocks noGrp="1"/>
          </p:cNvSpPr>
          <p:nvPr>
            <p:ph type="sldNum" sz="quarter" idx="5"/>
          </p:nvPr>
        </p:nvSpPr>
        <p:spPr/>
        <p:txBody>
          <a:bodyPr/>
          <a:lstStyle/>
          <a:p>
            <a:fld id="{919F6B0B-6323-456F-A942-FCFD43E8C7B3}" type="slidenum">
              <a:rPr lang="en-AU" smtClean="0"/>
              <a:t>1</a:t>
            </a:fld>
            <a:endParaRPr lang="en-AU"/>
          </a:p>
        </p:txBody>
      </p:sp>
    </p:spTree>
    <p:extLst>
      <p:ext uri="{BB962C8B-B14F-4D97-AF65-F5344CB8AC3E}">
        <p14:creationId xmlns:p14="http://schemas.microsoft.com/office/powerpoint/2010/main" val="1935848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During adaptation, V</a:t>
            </a:r>
            <a:r>
              <a:rPr lang="en-AU" sz="1200" kern="1200" baseline="-25000" dirty="0">
                <a:solidFill>
                  <a:schemeClr val="tx1"/>
                </a:solidFill>
                <a:effectLst/>
                <a:latin typeface="+mn-lt"/>
                <a:ea typeface="+mn-ea"/>
                <a:cs typeface="+mn-cs"/>
              </a:rPr>
              <a:t>A</a:t>
            </a:r>
            <a:r>
              <a:rPr lang="en-AU" sz="1200" kern="1200" dirty="0">
                <a:solidFill>
                  <a:schemeClr val="tx1"/>
                </a:solidFill>
                <a:effectLst/>
                <a:latin typeface="+mn-lt"/>
                <a:ea typeface="+mn-ea"/>
                <a:cs typeface="+mn-cs"/>
              </a:rPr>
              <a:t> is expected to decline, as populations become more homogeneous as more and more individuals reach the optimum phenotype.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10</a:t>
            </a:fld>
            <a:endParaRPr lang="en-AU"/>
          </a:p>
        </p:txBody>
      </p:sp>
    </p:spTree>
    <p:extLst>
      <p:ext uri="{BB962C8B-B14F-4D97-AF65-F5344CB8AC3E}">
        <p14:creationId xmlns:p14="http://schemas.microsoft.com/office/powerpoint/2010/main" val="712287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here</a:t>
            </a:r>
            <a:r>
              <a:rPr lang="en-AU" baseline="0" dirty="0"/>
              <a:t> we’ve seen a paradox: populations need V</a:t>
            </a:r>
            <a:r>
              <a:rPr lang="en-AU" baseline="-25000" dirty="0"/>
              <a:t>A</a:t>
            </a:r>
            <a:r>
              <a:rPr lang="en-AU" baseline="0" dirty="0"/>
              <a:t> to make the move towards an optimum (gesture to orange dot), but being variable when hovering around an optimum (hovering blue line) means populations are maladapted to a degree.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11</a:t>
            </a:fld>
            <a:endParaRPr lang="en-AU"/>
          </a:p>
        </p:txBody>
      </p:sp>
    </p:spTree>
    <p:extLst>
      <p:ext uri="{BB962C8B-B14F-4D97-AF65-F5344CB8AC3E}">
        <p14:creationId xmlns:p14="http://schemas.microsoft.com/office/powerpoint/2010/main" val="3650575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other words, there is a trade-off</a:t>
            </a:r>
            <a:r>
              <a:rPr lang="en-AU" baseline="0" dirty="0"/>
              <a:t> between adaptability and </a:t>
            </a:r>
            <a:r>
              <a:rPr lang="en-AU" baseline="0" dirty="0" err="1"/>
              <a:t>adaptedness</a:t>
            </a:r>
            <a:r>
              <a:rPr lang="en-AU" baseline="0" dirty="0"/>
              <a:t>. The nature of this trade-off depends on how v</a:t>
            </a:r>
            <a:r>
              <a:rPr lang="en-AU" dirty="0"/>
              <a:t>ariance</a:t>
            </a:r>
            <a:r>
              <a:rPr lang="en-AU" baseline="0" dirty="0"/>
              <a:t> is maintained in populations, and the genetic architectures underpinning important traits in those populations.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12</a:t>
            </a:fld>
            <a:endParaRPr lang="en-AU"/>
          </a:p>
        </p:txBody>
      </p:sp>
    </p:spTree>
    <p:extLst>
      <p:ext uri="{BB962C8B-B14F-4D97-AF65-F5344CB8AC3E}">
        <p14:creationId xmlns:p14="http://schemas.microsoft.com/office/powerpoint/2010/main" val="3609014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V</a:t>
            </a:r>
            <a:r>
              <a:rPr lang="en-AU" baseline="-25000" dirty="0"/>
              <a:t>A</a:t>
            </a:r>
            <a:r>
              <a:rPr lang="en-AU" baseline="0" dirty="0"/>
              <a:t> is maintained in populations by a balance between incoming mutation which introduces variation, and the forces of drift and selection which remove variation. Ignoring drift for now, which results in random fixations or losses of alleles, quantitative genetic models aim to simulate this balance between selection and mutation based on one of two major assumptions.</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13</a:t>
            </a:fld>
            <a:endParaRPr lang="en-AU"/>
          </a:p>
        </p:txBody>
      </p:sp>
    </p:spTree>
    <p:extLst>
      <p:ext uri="{BB962C8B-B14F-4D97-AF65-F5344CB8AC3E}">
        <p14:creationId xmlns:p14="http://schemas.microsoft.com/office/powerpoint/2010/main" val="289007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aseline="0" dirty="0"/>
              <a:t>Gaussian models assume weak selection relative to mutation rates, as shown by the arrows here, resulting in higher levels of standing genetic variation. House-of-Cards models assume strong selection and relatively low mutation rates, leading to lower standing genetic variation. However, genetic aspects of the traits themselves can also influence the maintenance of variation in populations.</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14</a:t>
            </a:fld>
            <a:endParaRPr lang="en-AU"/>
          </a:p>
        </p:txBody>
      </p:sp>
    </p:spTree>
    <p:extLst>
      <p:ext uri="{BB962C8B-B14F-4D97-AF65-F5344CB8AC3E}">
        <p14:creationId xmlns:p14="http://schemas.microsoft.com/office/powerpoint/2010/main" val="29338973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Quantitative genetics aims to tease apart nature from nurture: the genetic (point) and environmental effects (point)</a:t>
            </a:r>
            <a:r>
              <a:rPr lang="en-AU" sz="1200" kern="1200" baseline="0" dirty="0">
                <a:solidFill>
                  <a:schemeClr val="tx1"/>
                </a:solidFill>
                <a:effectLst/>
                <a:latin typeface="+mn-lt"/>
                <a:ea typeface="+mn-ea"/>
                <a:cs typeface="+mn-cs"/>
              </a:rPr>
              <a:t> </a:t>
            </a:r>
            <a:r>
              <a:rPr lang="en-AU" sz="1200" kern="1200" dirty="0">
                <a:solidFill>
                  <a:schemeClr val="tx1"/>
                </a:solidFill>
                <a:effectLst/>
                <a:latin typeface="+mn-lt"/>
                <a:ea typeface="+mn-ea"/>
                <a:cs typeface="+mn-cs"/>
              </a:rPr>
              <a:t>contributing to a phenotype.</a:t>
            </a:r>
            <a:r>
              <a:rPr lang="en-AU" sz="1200" kern="1200" baseline="0" dirty="0">
                <a:solidFill>
                  <a:schemeClr val="tx1"/>
                </a:solidFill>
                <a:effectLst/>
                <a:latin typeface="+mn-lt"/>
                <a:ea typeface="+mn-ea"/>
                <a:cs typeface="+mn-cs"/>
              </a:rPr>
              <a:t> To do this,</a:t>
            </a:r>
            <a:r>
              <a:rPr lang="en-AU" sz="1200" kern="1200" dirty="0">
                <a:solidFill>
                  <a:schemeClr val="tx1"/>
                </a:solidFill>
                <a:effectLst/>
                <a:latin typeface="+mn-lt"/>
                <a:ea typeface="+mn-ea"/>
                <a:cs typeface="+mn-cs"/>
              </a:rPr>
              <a:t> we can define a trait’s genetic architecture, which consists of the genetic characteristics defining</a:t>
            </a:r>
            <a:r>
              <a:rPr lang="en-AU" sz="1200" kern="1200" baseline="0" dirty="0">
                <a:solidFill>
                  <a:schemeClr val="tx1"/>
                </a:solidFill>
                <a:effectLst/>
                <a:latin typeface="+mn-lt"/>
                <a:ea typeface="+mn-ea"/>
                <a:cs typeface="+mn-cs"/>
              </a:rPr>
              <a:t> G in this equation</a:t>
            </a:r>
            <a:r>
              <a:rPr lang="en-AU"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81BFA5BC-C298-C64D-91BF-F0FA2A4C9EF7}" type="slidenum">
              <a:rPr lang="en-US" smtClean="0"/>
              <a:t>15</a:t>
            </a:fld>
            <a:endParaRPr lang="en-US"/>
          </a:p>
        </p:txBody>
      </p:sp>
    </p:spTree>
    <p:extLst>
      <p:ext uri="{BB962C8B-B14F-4D97-AF65-F5344CB8AC3E}">
        <p14:creationId xmlns:p14="http://schemas.microsoft.com/office/powerpoint/2010/main" val="7217045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The genetic architecture of a trait is defined by the number of genes affecting it, their locations within the genome, and their strength of allelic effects, also known as </a:t>
            </a:r>
            <a:r>
              <a:rPr lang="en-AU" sz="1200" kern="1200">
                <a:solidFill>
                  <a:schemeClr val="tx1"/>
                </a:solidFill>
                <a:effectLst/>
                <a:latin typeface="+mn-lt"/>
                <a:ea typeface="+mn-ea"/>
                <a:cs typeface="+mn-cs"/>
              </a:rPr>
              <a:t>additive effects </a:t>
            </a:r>
            <a:r>
              <a:rPr lang="en-AU" sz="1200" kern="1200" dirty="0">
                <a:solidFill>
                  <a:schemeClr val="tx1"/>
                </a:solidFill>
                <a:effectLst/>
                <a:latin typeface="+mn-lt"/>
                <a:ea typeface="+mn-ea"/>
                <a:cs typeface="+mn-cs"/>
              </a:rPr>
              <a:t>(POINT TO EACH ON FIGURE). Here I explore the effect of additive </a:t>
            </a:r>
            <a:r>
              <a:rPr lang="en-AU" sz="1200" kern="1200" baseline="0" dirty="0">
                <a:solidFill>
                  <a:schemeClr val="tx1"/>
                </a:solidFill>
                <a:effectLst/>
                <a:latin typeface="+mn-lt"/>
                <a:ea typeface="+mn-ea"/>
                <a:cs typeface="+mn-cs"/>
              </a:rPr>
              <a:t>effect distributions on equilibrium variance after adaptation. </a:t>
            </a:r>
            <a:endParaRPr lang="en-AU"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1BFA5BC-C298-C64D-91BF-F0FA2A4C9EF7}" type="slidenum">
              <a:rPr lang="en-US" smtClean="0"/>
              <a:t>16</a:t>
            </a:fld>
            <a:endParaRPr lang="en-US"/>
          </a:p>
        </p:txBody>
      </p:sp>
    </p:spTree>
    <p:extLst>
      <p:ext uri="{BB962C8B-B14F-4D97-AF65-F5344CB8AC3E}">
        <p14:creationId xmlns:p14="http://schemas.microsoft.com/office/powerpoint/2010/main" val="1942451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Now</a:t>
            </a:r>
            <a:r>
              <a:rPr lang="en-AU" sz="1200" kern="1200" baseline="0" dirty="0">
                <a:solidFill>
                  <a:schemeClr val="tx1"/>
                </a:solidFill>
                <a:effectLst/>
                <a:latin typeface="+mn-lt"/>
                <a:ea typeface="+mn-ea"/>
                <a:cs typeface="+mn-cs"/>
              </a:rPr>
              <a:t> with a firmer view on how adaptation is driven in quantitative traits, we can reform our question:</a:t>
            </a:r>
            <a:endParaRPr lang="en-AU"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9F6B0B-6323-456F-A942-FCFD43E8C7B3}" type="slidenum">
              <a:rPr lang="en-AU" smtClean="0"/>
              <a:t>17</a:t>
            </a:fld>
            <a:endParaRPr lang="en-AU"/>
          </a:p>
        </p:txBody>
      </p:sp>
    </p:spTree>
    <p:extLst>
      <p:ext uri="{BB962C8B-B14F-4D97-AF65-F5344CB8AC3E}">
        <p14:creationId xmlns:p14="http://schemas.microsoft.com/office/powerpoint/2010/main" val="1600471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Is there a specific genetic architecture or balance of evolutionary forces that facilitate movement towards a phenotypic optimum, and being able to hover around it over time? </a:t>
            </a:r>
          </a:p>
        </p:txBody>
      </p:sp>
      <p:sp>
        <p:nvSpPr>
          <p:cNvPr id="4" name="Slide Number Placeholder 3"/>
          <p:cNvSpPr>
            <a:spLocks noGrp="1"/>
          </p:cNvSpPr>
          <p:nvPr>
            <p:ph type="sldNum" sz="quarter" idx="10"/>
          </p:nvPr>
        </p:nvSpPr>
        <p:spPr/>
        <p:txBody>
          <a:bodyPr/>
          <a:lstStyle/>
          <a:p>
            <a:fld id="{919F6B0B-6323-456F-A942-FCFD43E8C7B3}" type="slidenum">
              <a:rPr lang="en-AU" smtClean="0"/>
              <a:t>18</a:t>
            </a:fld>
            <a:endParaRPr lang="en-AU"/>
          </a:p>
        </p:txBody>
      </p:sp>
    </p:spTree>
    <p:extLst>
      <p:ext uri="{BB962C8B-B14F-4D97-AF65-F5344CB8AC3E}">
        <p14:creationId xmlns:p14="http://schemas.microsoft.com/office/powerpoint/2010/main" val="1592772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 investigated this with a computational approach, using the forward genetics software </a:t>
            </a:r>
            <a:r>
              <a:rPr lang="en-AU" sz="1200" kern="1200" dirty="0" err="1">
                <a:solidFill>
                  <a:schemeClr val="tx1"/>
                </a:solidFill>
                <a:effectLst/>
                <a:latin typeface="+mn-lt"/>
                <a:ea typeface="+mn-ea"/>
                <a:cs typeface="+mn-cs"/>
              </a:rPr>
              <a:t>SLiM</a:t>
            </a:r>
            <a:r>
              <a:rPr lang="en-AU" sz="1200" kern="1200" dirty="0">
                <a:solidFill>
                  <a:schemeClr val="tx1"/>
                </a:solidFill>
                <a:effectLst/>
                <a:latin typeface="+mn-lt"/>
                <a:ea typeface="+mn-ea"/>
                <a:cs typeface="+mn-cs"/>
              </a:rPr>
              <a:t>. I </a:t>
            </a:r>
            <a:r>
              <a:rPr lang="en-AU" sz="1200" kern="1200" dirty="0" err="1">
                <a:solidFill>
                  <a:schemeClr val="tx1"/>
                </a:solidFill>
                <a:effectLst/>
                <a:latin typeface="+mn-lt"/>
                <a:ea typeface="+mn-ea"/>
                <a:cs typeface="+mn-cs"/>
              </a:rPr>
              <a:t>slimulated</a:t>
            </a:r>
            <a:r>
              <a:rPr lang="en-AU" sz="1200" kern="1200" dirty="0">
                <a:solidFill>
                  <a:schemeClr val="tx1"/>
                </a:solidFill>
                <a:effectLst/>
                <a:latin typeface="+mn-lt"/>
                <a:ea typeface="+mn-ea"/>
                <a:cs typeface="+mn-cs"/>
              </a:rPr>
              <a:t> populations hovering around a phenotypic optimum for 100,000 generations.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1BFA5BC-C298-C64D-91BF-F0FA2A4C9EF7}" type="slidenum">
              <a:rPr lang="en-US" smtClean="0"/>
              <a:t>19</a:t>
            </a:fld>
            <a:endParaRPr lang="en-US"/>
          </a:p>
        </p:txBody>
      </p:sp>
    </p:spTree>
    <p:extLst>
      <p:ext uri="{BB962C8B-B14F-4D97-AF65-F5344CB8AC3E}">
        <p14:creationId xmlns:p14="http://schemas.microsoft.com/office/powerpoint/2010/main" val="3859950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400" kern="1200" dirty="0">
                <a:solidFill>
                  <a:schemeClr val="tx1"/>
                </a:solidFill>
                <a:effectLst/>
                <a:latin typeface="+mn-lt"/>
                <a:ea typeface="+mn-ea"/>
                <a:cs typeface="+mn-cs"/>
              </a:rPr>
              <a:t>The allure of adaptation comes from the power of Darwin’s theory to explain natural diversity both within and between populations. Evolutionary study is often focused on natural selection and its role in shaping the forms of diversity around us. </a:t>
            </a:r>
            <a:r>
              <a:rPr lang="en-AU" sz="1200" kern="1200" dirty="0">
                <a:solidFill>
                  <a:schemeClr val="tx1"/>
                </a:solidFill>
                <a:effectLst/>
                <a:latin typeface="+mn-lt"/>
                <a:ea typeface="+mn-ea"/>
                <a:cs typeface="+mn-cs"/>
              </a:rPr>
              <a:t>For instance, the beak shape of Darwin’s finches conforming to their diet provides a classic example of natural selection leading to adaptation.</a:t>
            </a:r>
          </a:p>
        </p:txBody>
      </p:sp>
      <p:sp>
        <p:nvSpPr>
          <p:cNvPr id="4" name="Slide Number Placeholder 3"/>
          <p:cNvSpPr>
            <a:spLocks noGrp="1"/>
          </p:cNvSpPr>
          <p:nvPr>
            <p:ph type="sldNum" sz="quarter" idx="10"/>
          </p:nvPr>
        </p:nvSpPr>
        <p:spPr/>
        <p:txBody>
          <a:bodyPr/>
          <a:lstStyle/>
          <a:p>
            <a:fld id="{919F6B0B-6323-456F-A942-FCFD43E8C7B3}" type="slidenum">
              <a:rPr lang="en-AU" smtClean="0"/>
              <a:t>2</a:t>
            </a:fld>
            <a:endParaRPr lang="en-AU"/>
          </a:p>
        </p:txBody>
      </p:sp>
    </p:spTree>
    <p:extLst>
      <p:ext uri="{BB962C8B-B14F-4D97-AF65-F5344CB8AC3E}">
        <p14:creationId xmlns:p14="http://schemas.microsoft.com/office/powerpoint/2010/main" val="38459153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Populations had eight traits with equal effects on fitness, which I combined to a ‘mega-trait’ for simplicity. I explored a six dimensional ‘parameter space’ using Latin hypercube sampling to efficiently sample the entire range of parameter combinations. So</a:t>
            </a:r>
            <a:r>
              <a:rPr lang="en-AU" sz="1200" kern="1200" baseline="0" dirty="0">
                <a:solidFill>
                  <a:schemeClr val="tx1"/>
                </a:solidFill>
                <a:effectLst/>
                <a:latin typeface="+mn-lt"/>
                <a:ea typeface="+mn-ea"/>
                <a:cs typeface="+mn-cs"/>
              </a:rPr>
              <a:t> imagine this 3D object is 6 dimensional and each point is a combination of 6 parameters, I’m trying to sample as much of that space as possible.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9F6B0B-6323-456F-A942-FCFD43E8C7B3}" type="slidenum">
              <a:rPr lang="en-AU" smtClean="0"/>
              <a:t>20</a:t>
            </a:fld>
            <a:endParaRPr lang="en-AU"/>
          </a:p>
        </p:txBody>
      </p:sp>
    </p:spTree>
    <p:extLst>
      <p:ext uri="{BB962C8B-B14F-4D97-AF65-F5344CB8AC3E}">
        <p14:creationId xmlns:p14="http://schemas.microsoft.com/office/powerpoint/2010/main" val="39778928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Parameters included: additive effect size variance, or alpha, which describes the variability in mutational effects on traits.</a:t>
            </a:r>
          </a:p>
          <a:p>
            <a:r>
              <a:rPr lang="en-AU" sz="1200" kern="1200" dirty="0">
                <a:solidFill>
                  <a:schemeClr val="tx1"/>
                </a:solidFill>
                <a:effectLst/>
                <a:latin typeface="+mn-lt"/>
                <a:ea typeface="+mn-ea"/>
                <a:cs typeface="+mn-cs"/>
              </a:rPr>
              <a:t>Pleiotropy rate, which describes how often pleiotropic mutations that affect all eight traits (as opposed to just one) arise.</a:t>
            </a:r>
          </a:p>
          <a:p>
            <a:r>
              <a:rPr lang="en-AU" sz="1200" kern="1200" dirty="0">
                <a:solidFill>
                  <a:schemeClr val="tx1"/>
                </a:solidFill>
                <a:effectLst/>
                <a:latin typeface="+mn-lt"/>
                <a:ea typeface="+mn-ea"/>
                <a:cs typeface="+mn-cs"/>
              </a:rPr>
              <a:t>Mutational correlation, which describes how correlated the effects of pleiotropic mutations are on all traits.</a:t>
            </a:r>
          </a:p>
          <a:p>
            <a:r>
              <a:rPr lang="en-AU" sz="1200" kern="1200" dirty="0">
                <a:solidFill>
                  <a:schemeClr val="tx1"/>
                </a:solidFill>
                <a:effectLst/>
                <a:latin typeface="+mn-lt"/>
                <a:ea typeface="+mn-ea"/>
                <a:cs typeface="+mn-cs"/>
              </a:rPr>
              <a:t>Recombination rate, which is a genome wide rate</a:t>
            </a:r>
          </a:p>
          <a:p>
            <a:r>
              <a:rPr lang="en-AU" sz="1200" kern="1200" dirty="0">
                <a:solidFill>
                  <a:schemeClr val="tx1"/>
                </a:solidFill>
                <a:effectLst/>
                <a:latin typeface="+mn-lt"/>
                <a:ea typeface="+mn-ea"/>
                <a:cs typeface="+mn-cs"/>
              </a:rPr>
              <a:t>Mutation rate, which describes the ratio of mutations which affect traits versus those which do not.</a:t>
            </a:r>
          </a:p>
          <a:p>
            <a:r>
              <a:rPr lang="en-AU" sz="1200" kern="1200" dirty="0">
                <a:solidFill>
                  <a:schemeClr val="tx1"/>
                </a:solidFill>
                <a:effectLst/>
                <a:latin typeface="+mn-lt"/>
                <a:ea typeface="+mn-ea"/>
                <a:cs typeface="+mn-cs"/>
              </a:rPr>
              <a:t>And selection strength, describing the strength of stabilising selection across all traits.</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21</a:t>
            </a:fld>
            <a:endParaRPr lang="en-AU"/>
          </a:p>
        </p:txBody>
      </p:sp>
    </p:spTree>
    <p:extLst>
      <p:ext uri="{BB962C8B-B14F-4D97-AF65-F5344CB8AC3E}">
        <p14:creationId xmlns:p14="http://schemas.microsoft.com/office/powerpoint/2010/main" val="11169455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 ran a total of 128,000 simulations with 100</a:t>
            </a:r>
            <a:r>
              <a:rPr lang="en-AU" sz="1200" kern="1200" baseline="0" dirty="0">
                <a:solidFill>
                  <a:schemeClr val="tx1"/>
                </a:solidFill>
                <a:effectLst/>
                <a:latin typeface="+mn-lt"/>
                <a:ea typeface="+mn-ea"/>
                <a:cs typeface="+mn-cs"/>
              </a:rPr>
              <a:t> replicates of 1280 parameter combinations. </a:t>
            </a:r>
            <a:r>
              <a:rPr lang="en-AU" sz="1200" b="0" kern="1200" baseline="0" dirty="0">
                <a:solidFill>
                  <a:schemeClr val="tx1"/>
                </a:solidFill>
                <a:effectLst/>
                <a:latin typeface="+mn-lt"/>
                <a:ea typeface="+mn-ea"/>
                <a:cs typeface="+mn-cs"/>
              </a:rPr>
              <a:t>I used 1152 cores on the University of Queensland’s Tinaroo High-performance computing cluster to run simulations, which took 29672 CPU hours to run.</a:t>
            </a:r>
            <a:r>
              <a:rPr lang="en-AU" sz="1200" kern="1200" baseline="0" dirty="0">
                <a:solidFill>
                  <a:schemeClr val="tx1"/>
                </a:solidFill>
                <a:effectLst/>
                <a:latin typeface="+mn-lt"/>
                <a:ea typeface="+mn-ea"/>
                <a:cs typeface="+mn-cs"/>
              </a:rPr>
              <a:t> To explore the data, I first investigated how common adaptation was.</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22</a:t>
            </a:fld>
            <a:endParaRPr lang="en-AU"/>
          </a:p>
        </p:txBody>
      </p:sp>
    </p:spTree>
    <p:extLst>
      <p:ext uri="{BB962C8B-B14F-4D97-AF65-F5344CB8AC3E}">
        <p14:creationId xmlns:p14="http://schemas.microsoft.com/office/powerpoint/2010/main" val="26510025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In my simulations I found a visible ‘dead zone’ where populations weren’t represented. The y-axis here is the distance from the phenotypic optimum, whereas the x axis shows the two model types – Gaussian, with high mutation rates and weak selection, and House-of-Cards, vice-versa. I split populations that fell on either side of the dead zone into ‘adapted’ populations, shown in orange and ‘maladapted’ populations, shown in black.</a:t>
            </a:r>
          </a:p>
        </p:txBody>
      </p:sp>
      <p:sp>
        <p:nvSpPr>
          <p:cNvPr id="4" name="Slide Number Placeholder 3"/>
          <p:cNvSpPr>
            <a:spLocks noGrp="1"/>
          </p:cNvSpPr>
          <p:nvPr>
            <p:ph type="sldNum" sz="quarter" idx="10"/>
          </p:nvPr>
        </p:nvSpPr>
        <p:spPr/>
        <p:txBody>
          <a:bodyPr/>
          <a:lstStyle/>
          <a:p>
            <a:fld id="{919F6B0B-6323-456F-A942-FCFD43E8C7B3}" type="slidenum">
              <a:rPr lang="en-AU" smtClean="0"/>
              <a:t>23</a:t>
            </a:fld>
            <a:endParaRPr lang="en-AU"/>
          </a:p>
        </p:txBody>
      </p:sp>
    </p:spTree>
    <p:extLst>
      <p:ext uri="{BB962C8B-B14F-4D97-AF65-F5344CB8AC3E}">
        <p14:creationId xmlns:p14="http://schemas.microsoft.com/office/powerpoint/2010/main" val="10238980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I found that Gaussian and House-of-Cards models reached the optimum at a similar rate – 15.23 and 16.1%, respectively.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9F6B0B-6323-456F-A942-FCFD43E8C7B3}" type="slidenum">
              <a:rPr lang="en-AU" smtClean="0"/>
              <a:t>24</a:t>
            </a:fld>
            <a:endParaRPr lang="en-AU"/>
          </a:p>
        </p:txBody>
      </p:sp>
    </p:spTree>
    <p:extLst>
      <p:ext uri="{BB962C8B-B14F-4D97-AF65-F5344CB8AC3E}">
        <p14:creationId xmlns:p14="http://schemas.microsoft.com/office/powerpoint/2010/main" val="18032010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But what caused these populations to break away from their maladapted cousins?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25</a:t>
            </a:fld>
            <a:endParaRPr lang="en-AU"/>
          </a:p>
        </p:txBody>
      </p:sp>
    </p:spTree>
    <p:extLst>
      <p:ext uri="{BB962C8B-B14F-4D97-AF65-F5344CB8AC3E}">
        <p14:creationId xmlns:p14="http://schemas.microsoft.com/office/powerpoint/2010/main" val="25564228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 found pleiotropy, mutational correlation, and recombination rate each had very little effect on whether populations appeared in the adapted zone or not. However, additive effect size variance, or alpha, </a:t>
            </a:r>
            <a:r>
              <a:rPr lang="en-AU" sz="1200" kern="1200" baseline="0" dirty="0">
                <a:solidFill>
                  <a:schemeClr val="tx1"/>
                </a:solidFill>
                <a:effectLst/>
                <a:latin typeface="+mn-lt"/>
                <a:ea typeface="+mn-ea"/>
                <a:cs typeface="+mn-cs"/>
              </a:rPr>
              <a:t>was extremely important.</a:t>
            </a:r>
          </a:p>
        </p:txBody>
      </p:sp>
      <p:sp>
        <p:nvSpPr>
          <p:cNvPr id="4" name="Slide Number Placeholder 3"/>
          <p:cNvSpPr>
            <a:spLocks noGrp="1"/>
          </p:cNvSpPr>
          <p:nvPr>
            <p:ph type="sldNum" sz="quarter" idx="10"/>
          </p:nvPr>
        </p:nvSpPr>
        <p:spPr/>
        <p:txBody>
          <a:bodyPr/>
          <a:lstStyle/>
          <a:p>
            <a:fld id="{919F6B0B-6323-456F-A942-FCFD43E8C7B3}" type="slidenum">
              <a:rPr lang="en-AU" smtClean="0"/>
              <a:t>26</a:t>
            </a:fld>
            <a:endParaRPr lang="en-AU"/>
          </a:p>
        </p:txBody>
      </p:sp>
    </p:spTree>
    <p:extLst>
      <p:ext uri="{BB962C8B-B14F-4D97-AF65-F5344CB8AC3E}">
        <p14:creationId xmlns:p14="http://schemas.microsoft.com/office/powerpoint/2010/main" val="5270922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alpha describes is the distribution of mutational effects. When a mutation occurs, it has some effect on the phenotype which is randomly sampled from a normal distribution centered around 0. Alpha describes the standard deviation of that distribution, so larger alphas result in more variable, but also larger mutational effects on traits. Hence, alpha provides a description of the mutational variance of traits, which is the </a:t>
            </a:r>
            <a:r>
              <a:rPr lang="en-US" dirty="0" err="1"/>
              <a:t>Va</a:t>
            </a:r>
            <a:r>
              <a:rPr lang="en-US" dirty="0"/>
              <a:t> that enters the population each generation via mutation. Now knowing this, lets have a look at what increasing alpha means for adaptation.</a:t>
            </a:r>
          </a:p>
          <a:p>
            <a:endParaRPr lang="en-US" dirty="0"/>
          </a:p>
        </p:txBody>
      </p:sp>
      <p:sp>
        <p:nvSpPr>
          <p:cNvPr id="4" name="Slide Number Placeholder 3"/>
          <p:cNvSpPr>
            <a:spLocks noGrp="1"/>
          </p:cNvSpPr>
          <p:nvPr>
            <p:ph type="sldNum" sz="quarter" idx="5"/>
          </p:nvPr>
        </p:nvSpPr>
        <p:spPr/>
        <p:txBody>
          <a:bodyPr/>
          <a:lstStyle/>
          <a:p>
            <a:fld id="{919F6B0B-6323-456F-A942-FCFD43E8C7B3}" type="slidenum">
              <a:rPr lang="en-AU" smtClean="0"/>
              <a:t>27</a:t>
            </a:fld>
            <a:endParaRPr lang="en-AU"/>
          </a:p>
        </p:txBody>
      </p:sp>
    </p:spTree>
    <p:extLst>
      <p:ext uri="{BB962C8B-B14F-4D97-AF65-F5344CB8AC3E}">
        <p14:creationId xmlns:p14="http://schemas.microsoft.com/office/powerpoint/2010/main" val="1889732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Here, black dots represent means</a:t>
            </a:r>
            <a:r>
              <a:rPr lang="en-AU" sz="1200" kern="1200" baseline="0" dirty="0">
                <a:solidFill>
                  <a:schemeClr val="tx1"/>
                </a:solidFill>
                <a:effectLst/>
                <a:latin typeface="+mn-lt"/>
                <a:ea typeface="+mn-ea"/>
                <a:cs typeface="+mn-cs"/>
              </a:rPr>
              <a:t> across replicates for each of the 1280 models, whereas grey dots represent each replicate.</a:t>
            </a:r>
            <a:r>
              <a:rPr lang="en-AU" sz="1200" kern="1200" dirty="0">
                <a:solidFill>
                  <a:schemeClr val="tx1"/>
                </a:solidFill>
                <a:effectLst/>
                <a:latin typeface="+mn-lt"/>
                <a:ea typeface="+mn-ea"/>
                <a:cs typeface="+mn-cs"/>
              </a:rPr>
              <a:t> Higher alphas</a:t>
            </a:r>
            <a:r>
              <a:rPr lang="en-AU" sz="1200" kern="1200" baseline="0" dirty="0">
                <a:solidFill>
                  <a:schemeClr val="tx1"/>
                </a:solidFill>
                <a:effectLst/>
                <a:latin typeface="+mn-lt"/>
                <a:ea typeface="+mn-ea"/>
                <a:cs typeface="+mn-cs"/>
              </a:rPr>
              <a:t> represent greater mutational variance.</a:t>
            </a:r>
            <a:r>
              <a:rPr lang="en-AU" sz="1200" kern="1200" dirty="0">
                <a:solidFill>
                  <a:schemeClr val="tx1"/>
                </a:solidFill>
                <a:effectLst/>
                <a:latin typeface="+mn-lt"/>
                <a:ea typeface="+mn-ea"/>
                <a:cs typeface="+mn-cs"/>
              </a:rPr>
              <a:t> Additive effect size variance was strongly correlated with adaptive success: 36.12% of models with low mutational variance</a:t>
            </a:r>
            <a:r>
              <a:rPr lang="en-AU" sz="1200" kern="1200" baseline="0" dirty="0">
                <a:solidFill>
                  <a:schemeClr val="tx1"/>
                </a:solidFill>
                <a:effectLst/>
                <a:latin typeface="+mn-lt"/>
                <a:ea typeface="+mn-ea"/>
                <a:cs typeface="+mn-cs"/>
              </a:rPr>
              <a:t> </a:t>
            </a:r>
            <a:r>
              <a:rPr lang="en-AU" sz="1200" kern="1200" dirty="0">
                <a:solidFill>
                  <a:schemeClr val="tx1"/>
                </a:solidFill>
                <a:effectLst/>
                <a:latin typeface="+mn-lt"/>
                <a:ea typeface="+mn-ea"/>
                <a:cs typeface="+mn-cs"/>
              </a:rPr>
              <a:t>reached the adapted space, versus 2.29% of medium-alpha populations, and 0.19% of high alpha populations. However, additive effect size had considerably different effects on Gaussian versus House-of-Cards models.</a:t>
            </a:r>
          </a:p>
          <a:p>
            <a:endParaRPr lang="en-AU"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9F6B0B-6323-456F-A942-FCFD43E8C7B3}" type="slidenum">
              <a:rPr lang="en-AU" smtClean="0"/>
              <a:t>28</a:t>
            </a:fld>
            <a:endParaRPr lang="en-AU"/>
          </a:p>
        </p:txBody>
      </p:sp>
    </p:spTree>
    <p:extLst>
      <p:ext uri="{BB962C8B-B14F-4D97-AF65-F5344CB8AC3E}">
        <p14:creationId xmlns:p14="http://schemas.microsoft.com/office/powerpoint/2010/main" val="3709286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Under House-of-Cards, where mutation is weak and selection is strong, populations tend to be more robust to increases in mutational variance, whereas under Gaussian models, populations are more susceptible to increases in alpha. Note that in both models adaptation is rare – even in House-of-Cards models, alpha reduces the number of populations that reach the optimum. </a:t>
            </a:r>
          </a:p>
        </p:txBody>
      </p:sp>
      <p:sp>
        <p:nvSpPr>
          <p:cNvPr id="4" name="Slide Number Placeholder 3"/>
          <p:cNvSpPr>
            <a:spLocks noGrp="1"/>
          </p:cNvSpPr>
          <p:nvPr>
            <p:ph type="sldNum" sz="quarter" idx="10"/>
          </p:nvPr>
        </p:nvSpPr>
        <p:spPr/>
        <p:txBody>
          <a:bodyPr/>
          <a:lstStyle/>
          <a:p>
            <a:fld id="{919F6B0B-6323-456F-A942-FCFD43E8C7B3}" type="slidenum">
              <a:rPr lang="en-AU" smtClean="0"/>
              <a:t>29</a:t>
            </a:fld>
            <a:endParaRPr lang="en-AU"/>
          </a:p>
        </p:txBody>
      </p:sp>
    </p:spTree>
    <p:extLst>
      <p:ext uri="{BB962C8B-B14F-4D97-AF65-F5344CB8AC3E}">
        <p14:creationId xmlns:p14="http://schemas.microsoft.com/office/powerpoint/2010/main" val="4116047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As intuitive as it is to focus on the ability of populations to adapt to new situations, populations are seldom perfectly adapted. Phenotypes are rarely optimal, populations decline, and extinctions are commonplace. It seems unlikely that populations would ever be able to perfectly match their phenotypic optimum.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a:t>
            </a:fld>
            <a:endParaRPr lang="en-AU"/>
          </a:p>
        </p:txBody>
      </p:sp>
    </p:spTree>
    <p:extLst>
      <p:ext uri="{BB962C8B-B14F-4D97-AF65-F5344CB8AC3E}">
        <p14:creationId xmlns:p14="http://schemas.microsoft.com/office/powerpoint/2010/main" val="31559034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Variance followed a similar pattern – House-of-Cards models had lower </a:t>
            </a:r>
            <a:r>
              <a:rPr lang="en-AU" baseline="0" dirty="0"/>
              <a:t>V</a:t>
            </a:r>
            <a:r>
              <a:rPr lang="en-AU" baseline="-25000" dirty="0"/>
              <a:t>A</a:t>
            </a:r>
            <a:r>
              <a:rPr lang="en-AU" baseline="0" dirty="0"/>
              <a:t>, shown on the y axis here, than Gaussian populations, and maintained that with increased mutation rates</a:t>
            </a:r>
            <a:r>
              <a:rPr lang="en-AU" dirty="0"/>
              <a:t>. Given that V</a:t>
            </a:r>
            <a:r>
              <a:rPr lang="en-AU" baseline="-25000" dirty="0"/>
              <a:t>A</a:t>
            </a:r>
            <a:r>
              <a:rPr lang="en-AU" baseline="0" dirty="0"/>
              <a:t> is expected to inhibit </a:t>
            </a:r>
            <a:r>
              <a:rPr lang="en-AU" baseline="0" dirty="0" err="1"/>
              <a:t>adaptedness</a:t>
            </a:r>
            <a:r>
              <a:rPr lang="en-AU" baseline="0" dirty="0"/>
              <a:t>, the ability to hover around an optimum, this is expected.</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30</a:t>
            </a:fld>
            <a:endParaRPr lang="en-AU"/>
          </a:p>
        </p:txBody>
      </p:sp>
    </p:spTree>
    <p:extLst>
      <p:ext uri="{BB962C8B-B14F-4D97-AF65-F5344CB8AC3E}">
        <p14:creationId xmlns:p14="http://schemas.microsoft.com/office/powerpoint/2010/main" val="9080663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One way to visualise this is via the movement of molecules – Gaussian models are hot, erratically moving around the optimum with increasing mutational variability, whereas House of Cards models are colder and less mobile. Strong selection allows for deleterious mutations to be efficiently purged, without large numbers of new mutations coming in to swamp the population.</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31</a:t>
            </a:fld>
            <a:endParaRPr lang="en-AU"/>
          </a:p>
        </p:txBody>
      </p:sp>
    </p:spTree>
    <p:extLst>
      <p:ext uri="{BB962C8B-B14F-4D97-AF65-F5344CB8AC3E}">
        <p14:creationId xmlns:p14="http://schemas.microsoft.com/office/powerpoint/2010/main" val="36721203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So now that I knew Gaussian</a:t>
            </a:r>
            <a:r>
              <a:rPr lang="en-AU" sz="1200" kern="1200" baseline="0" dirty="0">
                <a:solidFill>
                  <a:schemeClr val="tx1"/>
                </a:solidFill>
                <a:effectLst/>
                <a:latin typeface="+mn-lt"/>
                <a:ea typeface="+mn-ea"/>
                <a:cs typeface="+mn-cs"/>
              </a:rPr>
              <a:t> models responded differently to increasing mutational variance than House-of-Cards models, I wanted to find what was mediating this difference.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32</a:t>
            </a:fld>
            <a:endParaRPr lang="en-AU"/>
          </a:p>
        </p:txBody>
      </p:sp>
    </p:spTree>
    <p:extLst>
      <p:ext uri="{BB962C8B-B14F-4D97-AF65-F5344CB8AC3E}">
        <p14:creationId xmlns:p14="http://schemas.microsoft.com/office/powerpoint/2010/main" val="5915244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 looked at the distributions of allelic effects underpinning each model. This is the realised distribution of alleles segregating in the population. Under neutrality, this looks very similar to the distribution of mutations in general, as shown in green. However, stabilising selection can influence this distribution by selecting against large effect alleles (point to ends of distribution) that drive populations away from the optimum.</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19F6B0B-6323-456F-A942-FCFD43E8C7B3}" type="slidenum">
              <a:rPr lang="en-AU" smtClean="0"/>
              <a:t>33</a:t>
            </a:fld>
            <a:endParaRPr lang="en-AU"/>
          </a:p>
        </p:txBody>
      </p:sp>
    </p:spTree>
    <p:extLst>
      <p:ext uri="{BB962C8B-B14F-4D97-AF65-F5344CB8AC3E}">
        <p14:creationId xmlns:p14="http://schemas.microsoft.com/office/powerpoint/2010/main" val="29600168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I found that at the end of the simulation,</a:t>
            </a:r>
            <a:r>
              <a:rPr lang="en-AU" sz="1200" kern="1200" baseline="0" dirty="0">
                <a:solidFill>
                  <a:schemeClr val="tx1"/>
                </a:solidFill>
                <a:effectLst/>
                <a:latin typeface="+mn-lt"/>
                <a:ea typeface="+mn-ea"/>
                <a:cs typeface="+mn-cs"/>
              </a:rPr>
              <a:t> </a:t>
            </a:r>
            <a:r>
              <a:rPr lang="en-AU" sz="1200" kern="1200" dirty="0">
                <a:solidFill>
                  <a:schemeClr val="tx1"/>
                </a:solidFill>
                <a:effectLst/>
                <a:latin typeface="+mn-lt"/>
                <a:ea typeface="+mn-ea"/>
                <a:cs typeface="+mn-cs"/>
              </a:rPr>
              <a:t>distributions of allelic effects mirrored the impact of each model and mutational variance treatment on distance to the optimum. This figure shows the distributions of segregating alleles across both models. Gaussian populations had</a:t>
            </a:r>
            <a:r>
              <a:rPr lang="en-AU" sz="1200" kern="1200" baseline="0" dirty="0">
                <a:solidFill>
                  <a:schemeClr val="tx1"/>
                </a:solidFill>
                <a:effectLst/>
                <a:latin typeface="+mn-lt"/>
                <a:ea typeface="+mn-ea"/>
                <a:cs typeface="+mn-cs"/>
              </a:rPr>
              <a:t> more rounded distributions with more large-effect alleles, whereas House-of-Cards models were strongly skewed towards small effect mutations due to increased efficiency in removing deleterious alleles.</a:t>
            </a:r>
            <a:endParaRPr lang="en-A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19F6B0B-6323-456F-A942-FCFD43E8C7B3}" type="slidenum">
              <a:rPr lang="en-AU" smtClean="0"/>
              <a:t>34</a:t>
            </a:fld>
            <a:endParaRPr lang="en-AU"/>
          </a:p>
        </p:txBody>
      </p:sp>
    </p:spTree>
    <p:extLst>
      <p:ext uri="{BB962C8B-B14F-4D97-AF65-F5344CB8AC3E}">
        <p14:creationId xmlns:p14="http://schemas.microsoft.com/office/powerpoint/2010/main" val="36133746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The strong selection – low</a:t>
            </a:r>
            <a:r>
              <a:rPr lang="en-AU" sz="1200" kern="1200" baseline="0" dirty="0">
                <a:solidFill>
                  <a:schemeClr val="tx1"/>
                </a:solidFill>
                <a:effectLst/>
                <a:latin typeface="+mn-lt"/>
                <a:ea typeface="+mn-ea"/>
                <a:cs typeface="+mn-cs"/>
              </a:rPr>
              <a:t> mutation combo in </a:t>
            </a:r>
            <a:r>
              <a:rPr lang="en-AU" sz="1200" kern="1200" baseline="0">
                <a:solidFill>
                  <a:schemeClr val="tx1"/>
                </a:solidFill>
                <a:effectLst/>
                <a:latin typeface="+mn-lt"/>
                <a:ea typeface="+mn-ea"/>
                <a:cs typeface="+mn-cs"/>
              </a:rPr>
              <a:t>House-of-Cards populations </a:t>
            </a:r>
            <a:r>
              <a:rPr lang="en-AU" sz="1200" kern="1200">
                <a:solidFill>
                  <a:schemeClr val="tx1"/>
                </a:solidFill>
                <a:effectLst/>
                <a:latin typeface="+mn-lt"/>
                <a:ea typeface="+mn-ea"/>
                <a:cs typeface="+mn-cs"/>
              </a:rPr>
              <a:t>leads </a:t>
            </a:r>
            <a:r>
              <a:rPr lang="en-AU" sz="1200" kern="1200" dirty="0">
                <a:solidFill>
                  <a:schemeClr val="tx1"/>
                </a:solidFill>
                <a:effectLst/>
                <a:latin typeface="+mn-lt"/>
                <a:ea typeface="+mn-ea"/>
                <a:cs typeface="+mn-cs"/>
              </a:rPr>
              <a:t>to efficient removal of deleterious alleles which would have dragged populations away from the optimum. </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35</a:t>
            </a:fld>
            <a:endParaRPr lang="en-AU"/>
          </a:p>
        </p:txBody>
      </p:sp>
    </p:spTree>
    <p:extLst>
      <p:ext uri="{BB962C8B-B14F-4D97-AF65-F5344CB8AC3E}">
        <p14:creationId xmlns:p14="http://schemas.microsoft.com/office/powerpoint/2010/main" val="27734704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Under Gaussian models, selection is less able to reign in these effects, so fluctuations away from the optimum are more likely as mutations pile up.</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36</a:t>
            </a:fld>
            <a:endParaRPr lang="en-AU"/>
          </a:p>
        </p:txBody>
      </p:sp>
    </p:spTree>
    <p:extLst>
      <p:ext uri="{BB962C8B-B14F-4D97-AF65-F5344CB8AC3E}">
        <p14:creationId xmlns:p14="http://schemas.microsoft.com/office/powerpoint/2010/main" val="9426579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Now you might ask why this matters for natural populations, where these mutation rates, selection strengths, and genetic architectures actually exist. These findings provide expectations for where certain mutation-selection balances could flourish.</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37</a:t>
            </a:fld>
            <a:endParaRPr lang="en-AU"/>
          </a:p>
        </p:txBody>
      </p:sp>
    </p:spTree>
    <p:extLst>
      <p:ext uri="{BB962C8B-B14F-4D97-AF65-F5344CB8AC3E}">
        <p14:creationId xmlns:p14="http://schemas.microsoft.com/office/powerpoint/2010/main" val="16388972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In environments</a:t>
            </a:r>
            <a:r>
              <a:rPr lang="en-AU" sz="1200" kern="1200" baseline="0" dirty="0">
                <a:solidFill>
                  <a:schemeClr val="tx1"/>
                </a:solidFill>
                <a:effectLst/>
                <a:latin typeface="+mn-lt"/>
                <a:ea typeface="+mn-ea"/>
                <a:cs typeface="+mn-cs"/>
              </a:rPr>
              <a:t> where spatial or temporal</a:t>
            </a:r>
            <a:r>
              <a:rPr lang="en-AU" sz="1200" kern="1200" dirty="0">
                <a:solidFill>
                  <a:schemeClr val="tx1"/>
                </a:solidFill>
                <a:effectLst/>
                <a:latin typeface="+mn-lt"/>
                <a:ea typeface="+mn-ea"/>
                <a:cs typeface="+mn-cs"/>
              </a:rPr>
              <a:t> change is rare, House-of-Cards models should be favoured: the increased environmental stability favours stronger adherence to the optimum over time, and so in the trade-off between adaptability and </a:t>
            </a:r>
            <a:r>
              <a:rPr lang="en-AU" sz="1200" kern="1200" dirty="0" err="1">
                <a:solidFill>
                  <a:schemeClr val="tx1"/>
                </a:solidFill>
                <a:effectLst/>
                <a:latin typeface="+mn-lt"/>
                <a:ea typeface="+mn-ea"/>
                <a:cs typeface="+mn-cs"/>
              </a:rPr>
              <a:t>adaptedness</a:t>
            </a:r>
            <a:r>
              <a:rPr lang="en-AU" sz="1200" kern="1200" dirty="0">
                <a:solidFill>
                  <a:schemeClr val="tx1"/>
                </a:solidFill>
                <a:effectLst/>
                <a:latin typeface="+mn-lt"/>
                <a:ea typeface="+mn-ea"/>
                <a:cs typeface="+mn-cs"/>
              </a:rPr>
              <a:t>, </a:t>
            </a:r>
            <a:r>
              <a:rPr lang="en-AU" sz="1200" kern="1200" dirty="0" err="1">
                <a:solidFill>
                  <a:schemeClr val="tx1"/>
                </a:solidFill>
                <a:effectLst/>
                <a:latin typeface="+mn-lt"/>
                <a:ea typeface="+mn-ea"/>
                <a:cs typeface="+mn-cs"/>
              </a:rPr>
              <a:t>adaptedness</a:t>
            </a:r>
            <a:r>
              <a:rPr lang="en-AU" sz="1200" kern="1200" dirty="0">
                <a:solidFill>
                  <a:schemeClr val="tx1"/>
                </a:solidFill>
                <a:effectLst/>
                <a:latin typeface="+mn-lt"/>
                <a:ea typeface="+mn-ea"/>
                <a:cs typeface="+mn-cs"/>
              </a:rPr>
              <a:t> comes out on top.</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38</a:t>
            </a:fld>
            <a:endParaRPr lang="en-AU"/>
          </a:p>
        </p:txBody>
      </p:sp>
    </p:spTree>
    <p:extLst>
      <p:ext uri="{BB962C8B-B14F-4D97-AF65-F5344CB8AC3E}">
        <p14:creationId xmlns:p14="http://schemas.microsoft.com/office/powerpoint/2010/main" val="35143360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In heterogeneous environments, Gaussian models should be favoured: increased mutation rates allow for a broader exploration of the phenotype space, and over time those explorations might become adaptive – as seen here, with</a:t>
            </a:r>
            <a:r>
              <a:rPr lang="en-AU" sz="1200" kern="1200" baseline="0" dirty="0">
                <a:solidFill>
                  <a:schemeClr val="tx1"/>
                </a:solidFill>
                <a:effectLst/>
                <a:latin typeface="+mn-lt"/>
                <a:ea typeface="+mn-ea"/>
                <a:cs typeface="+mn-cs"/>
              </a:rPr>
              <a:t> the future optima, shown in orange, being closer to current levels of variation</a:t>
            </a:r>
            <a:r>
              <a:rPr lang="en-AU" sz="1200" kern="1200" dirty="0">
                <a:solidFill>
                  <a:schemeClr val="tx1"/>
                </a:solidFill>
                <a:effectLst/>
                <a:latin typeface="+mn-lt"/>
                <a:ea typeface="+mn-ea"/>
                <a:cs typeface="+mn-cs"/>
              </a:rPr>
              <a:t>. In a spatial sense, this could also allow for adaptive radiations into spatially variable niches, depending on the heterogeneity of the environment. For example, plants with a highly mutable trait for preferred levels of sunlight might find that high mutation is preferred in an environment where canopy cover is patchy, whereas it could be detrimental in either densely or sparsely covered areas.</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9F6B0B-6323-456F-A942-FCFD43E8C7B3}" type="slidenum">
              <a:rPr lang="en-AU" smtClean="0"/>
              <a:t>39</a:t>
            </a:fld>
            <a:endParaRPr lang="en-AU"/>
          </a:p>
        </p:txBody>
      </p:sp>
    </p:spTree>
    <p:extLst>
      <p:ext uri="{BB962C8B-B14F-4D97-AF65-F5344CB8AC3E}">
        <p14:creationId xmlns:p14="http://schemas.microsoft.com/office/powerpoint/2010/main" val="2485659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This leads us to the concept of maladaptation, where populations maintain a stable phenotype some distance away from a phenotypic optimum. For example, here a population hovers around an optimum described by two polygenic traits, with selection keeping it </a:t>
            </a:r>
            <a:r>
              <a:rPr lang="en-AU" sz="1200" kern="1200">
                <a:solidFill>
                  <a:schemeClr val="tx1"/>
                </a:solidFill>
                <a:effectLst/>
                <a:latin typeface="+mn-lt"/>
                <a:ea typeface="+mn-ea"/>
                <a:cs typeface="+mn-cs"/>
              </a:rPr>
              <a:t>from floating </a:t>
            </a:r>
            <a:r>
              <a:rPr lang="en-AU" sz="1200" kern="1200" dirty="0">
                <a:solidFill>
                  <a:schemeClr val="tx1"/>
                </a:solidFill>
                <a:effectLst/>
                <a:latin typeface="+mn-lt"/>
                <a:ea typeface="+mn-ea"/>
                <a:cs typeface="+mn-cs"/>
              </a:rPr>
              <a:t>too far away.</a:t>
            </a:r>
            <a:r>
              <a:rPr lang="en-AU" sz="1200" kern="1200" baseline="0" dirty="0">
                <a:solidFill>
                  <a:schemeClr val="tx1"/>
                </a:solidFill>
                <a:effectLst/>
                <a:latin typeface="+mn-lt"/>
                <a:ea typeface="+mn-ea"/>
                <a:cs typeface="+mn-cs"/>
              </a:rPr>
              <a:t> However, </a:t>
            </a:r>
            <a:r>
              <a:rPr lang="en-AU" sz="1200" kern="1200" dirty="0">
                <a:solidFill>
                  <a:schemeClr val="tx1"/>
                </a:solidFill>
                <a:effectLst/>
                <a:latin typeface="+mn-lt"/>
                <a:ea typeface="+mn-ea"/>
                <a:cs typeface="+mn-cs"/>
              </a:rPr>
              <a:t>new mutation, and genetic drift keep the population from being precisely at the optimum.</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4</a:t>
            </a:fld>
            <a:endParaRPr lang="en-AU"/>
          </a:p>
        </p:txBody>
      </p:sp>
    </p:spTree>
    <p:extLst>
      <p:ext uri="{BB962C8B-B14F-4D97-AF65-F5344CB8AC3E}">
        <p14:creationId xmlns:p14="http://schemas.microsoft.com/office/powerpoint/2010/main" val="5687593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There’s a lot of potential for this methodology and clearly a lot more to understand in terms of how genetic architectures, mutation, and selection interact to </a:t>
            </a:r>
            <a:r>
              <a:rPr lang="en-AU" baseline="0" dirty="0"/>
              <a:t>influence adaptation. </a:t>
            </a:r>
            <a:r>
              <a:rPr lang="en-AU" sz="1200" kern="1200" dirty="0">
                <a:solidFill>
                  <a:schemeClr val="tx1"/>
                </a:solidFill>
                <a:effectLst/>
                <a:latin typeface="+mn-lt"/>
                <a:ea typeface="+mn-ea"/>
                <a:cs typeface="+mn-cs"/>
              </a:rPr>
              <a:t>Future adjustments to models to hone our insights might include population size to assess the effects of drift, fitness differences among traits for more realistic insights into correlated selection, and the number of loci contributing to traits. </a:t>
            </a:r>
            <a:r>
              <a:rPr lang="en-AU" baseline="0" dirty="0"/>
              <a:t>Ultimately, refinement here will allow us to predict genetic architectures of natural populations by matching experimental data with a model in a hypercube sample, giving us extraordinary power into uncovering the true nature of </a:t>
            </a:r>
            <a:r>
              <a:rPr lang="en-AU" baseline="0" dirty="0" err="1"/>
              <a:t>adaptedness</a:t>
            </a:r>
            <a:r>
              <a:rPr lang="en-AU" baseline="0" dirty="0"/>
              <a:t> and adaptability in natural populations. </a:t>
            </a:r>
          </a:p>
          <a:p>
            <a:endParaRPr lang="en-AU" baseline="0" dirty="0"/>
          </a:p>
        </p:txBody>
      </p:sp>
      <p:sp>
        <p:nvSpPr>
          <p:cNvPr id="4" name="Slide Number Placeholder 3"/>
          <p:cNvSpPr>
            <a:spLocks noGrp="1"/>
          </p:cNvSpPr>
          <p:nvPr>
            <p:ph type="sldNum" sz="quarter" idx="10"/>
          </p:nvPr>
        </p:nvSpPr>
        <p:spPr/>
        <p:txBody>
          <a:bodyPr/>
          <a:lstStyle/>
          <a:p>
            <a:fld id="{919F6B0B-6323-456F-A942-FCFD43E8C7B3}" type="slidenum">
              <a:rPr lang="en-AU" smtClean="0"/>
              <a:t>40</a:t>
            </a:fld>
            <a:endParaRPr lang="en-AU"/>
          </a:p>
        </p:txBody>
      </p:sp>
    </p:spTree>
    <p:extLst>
      <p:ext uri="{BB962C8B-B14F-4D97-AF65-F5344CB8AC3E}">
        <p14:creationId xmlns:p14="http://schemas.microsoft.com/office/powerpoint/2010/main" val="35602796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thank Daniel Ortiz-Barrientos, Jan Engelstaedter, Maddie James, Zoe Broad, and everyone in the OB lab - </a:t>
            </a:r>
            <a:r>
              <a:rPr lang="en-US" baseline="0" dirty="0"/>
              <a:t>without them this work wouldn’t be possible.</a:t>
            </a:r>
          </a:p>
          <a:p>
            <a:endParaRPr lang="en-US" b="1" baseline="0" dirty="0"/>
          </a:p>
        </p:txBody>
      </p:sp>
      <p:sp>
        <p:nvSpPr>
          <p:cNvPr id="4" name="Slide Number Placeholder 3"/>
          <p:cNvSpPr>
            <a:spLocks noGrp="1"/>
          </p:cNvSpPr>
          <p:nvPr>
            <p:ph type="sldNum" sz="quarter" idx="5"/>
          </p:nvPr>
        </p:nvSpPr>
        <p:spPr/>
        <p:txBody>
          <a:bodyPr/>
          <a:lstStyle/>
          <a:p>
            <a:fld id="{919F6B0B-6323-456F-A942-FCFD43E8C7B3}" type="slidenum">
              <a:rPr lang="en-AU" smtClean="0"/>
              <a:t>41</a:t>
            </a:fld>
            <a:endParaRPr lang="en-AU"/>
          </a:p>
        </p:txBody>
      </p:sp>
    </p:spTree>
    <p:extLst>
      <p:ext uri="{BB962C8B-B14F-4D97-AF65-F5344CB8AC3E}">
        <p14:creationId xmlns:p14="http://schemas.microsoft.com/office/powerpoint/2010/main" val="33573499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42</a:t>
            </a:fld>
            <a:endParaRPr lang="en-AU"/>
          </a:p>
        </p:txBody>
      </p:sp>
    </p:spTree>
    <p:extLst>
      <p:ext uri="{BB962C8B-B14F-4D97-AF65-F5344CB8AC3E}">
        <p14:creationId xmlns:p14="http://schemas.microsoft.com/office/powerpoint/2010/main" val="10063809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reason for the dead zone may be because of a drift barrier. Genetic drift reduces the efficiency of selection by increasing randomness in the fixations and losses of alleles. While selection on traits may be strong, at each locus selection is often quite weak. Drift only needs to overcome the strength of selection on individual loci to influence adaptation. The dead zone represents a threshold selection efficiency that populations need to cross to become truly adapted. This efficiency might come from increased selection strength, and smaller mutational effects to reduce the impact of drift on trait values.</a:t>
            </a:r>
            <a:endParaRPr lang="en-US" dirty="0"/>
          </a:p>
        </p:txBody>
      </p:sp>
      <p:sp>
        <p:nvSpPr>
          <p:cNvPr id="4" name="Slide Number Placeholder 3"/>
          <p:cNvSpPr>
            <a:spLocks noGrp="1"/>
          </p:cNvSpPr>
          <p:nvPr>
            <p:ph type="sldNum" sz="quarter" idx="5"/>
          </p:nvPr>
        </p:nvSpPr>
        <p:spPr/>
        <p:txBody>
          <a:bodyPr/>
          <a:lstStyle/>
          <a:p>
            <a:fld id="{919F6B0B-6323-456F-A942-FCFD43E8C7B3}" type="slidenum">
              <a:rPr lang="en-AU" smtClean="0"/>
              <a:t>43</a:t>
            </a:fld>
            <a:endParaRPr lang="en-AU"/>
          </a:p>
        </p:txBody>
      </p:sp>
    </p:spTree>
    <p:extLst>
      <p:ext uri="{BB962C8B-B14F-4D97-AF65-F5344CB8AC3E}">
        <p14:creationId xmlns:p14="http://schemas.microsoft.com/office/powerpoint/2010/main" val="21571645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House-of-Cards models showed no significant differences between effect sizes, so the differences between these three distributions are insignificant. Gaussian models did significantly respond to increasing alpha, with larger mutational variance corresponding to more large-effect alleles segregating in populations. What this conveys is a robustness to mutational variance in House-of-Cards models.</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44</a:t>
            </a:fld>
            <a:endParaRPr lang="en-AU"/>
          </a:p>
        </p:txBody>
      </p:sp>
    </p:spTree>
    <p:extLst>
      <p:ext uri="{BB962C8B-B14F-4D97-AF65-F5344CB8AC3E}">
        <p14:creationId xmlns:p14="http://schemas.microsoft.com/office/powerpoint/2010/main" val="2628121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This behaviour seems common in nature: a 2007 literature review by Estes and Arnold found 64% of the studied populations were maladapted to some degree.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5</a:t>
            </a:fld>
            <a:endParaRPr lang="en-AU"/>
          </a:p>
        </p:txBody>
      </p:sp>
    </p:spTree>
    <p:extLst>
      <p:ext uri="{BB962C8B-B14F-4D97-AF65-F5344CB8AC3E}">
        <p14:creationId xmlns:p14="http://schemas.microsoft.com/office/powerpoint/2010/main" val="3761650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Despite this, maladaptation is rarely studied. Over 4600 papers featuring the keyword ‘adaptation’ were published in Nature research journals in 2019. The keyword ‘maladaptation’ was mentioned in just 45.</a:t>
            </a:r>
          </a:p>
          <a:p>
            <a:endParaRPr lang="en-AU" dirty="0"/>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6</a:t>
            </a:fld>
            <a:endParaRPr lang="en-AU"/>
          </a:p>
        </p:txBody>
      </p:sp>
    </p:spTree>
    <p:extLst>
      <p:ext uri="{BB962C8B-B14F-4D97-AF65-F5344CB8AC3E}">
        <p14:creationId xmlns:p14="http://schemas.microsoft.com/office/powerpoint/2010/main" val="1128783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The prevalence of maladaptation in nature begs the question: what does it take to be adapted? </a:t>
            </a:r>
          </a:p>
        </p:txBody>
      </p:sp>
      <p:sp>
        <p:nvSpPr>
          <p:cNvPr id="4" name="Slide Number Placeholder 3"/>
          <p:cNvSpPr>
            <a:spLocks noGrp="1"/>
          </p:cNvSpPr>
          <p:nvPr>
            <p:ph type="sldNum" sz="quarter" idx="10"/>
          </p:nvPr>
        </p:nvSpPr>
        <p:spPr/>
        <p:txBody>
          <a:bodyPr/>
          <a:lstStyle/>
          <a:p>
            <a:fld id="{919F6B0B-6323-456F-A942-FCFD43E8C7B3}" type="slidenum">
              <a:rPr lang="en-AU" smtClean="0"/>
              <a:t>7</a:t>
            </a:fld>
            <a:endParaRPr lang="en-AU"/>
          </a:p>
        </p:txBody>
      </p:sp>
    </p:spTree>
    <p:extLst>
      <p:ext uri="{BB962C8B-B14F-4D97-AF65-F5344CB8AC3E}">
        <p14:creationId xmlns:p14="http://schemas.microsoft.com/office/powerpoint/2010/main" val="3109467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Quantitative genetic models attempt to explain adaptation to phenotypic optima using stabilising selection on polygenic traits, where intermediate trait values lead to peak fitness. Here we see the ancestral population, shown in red,</a:t>
            </a:r>
            <a:r>
              <a:rPr lang="en-AU" sz="1200" kern="1200" baseline="0" dirty="0">
                <a:solidFill>
                  <a:schemeClr val="tx1"/>
                </a:solidFill>
                <a:effectLst/>
                <a:latin typeface="+mn-lt"/>
                <a:ea typeface="+mn-ea"/>
                <a:cs typeface="+mn-cs"/>
              </a:rPr>
              <a:t> become less variable as stabilising selection kicks in, narrowing its range of phenotypes until we reach the derived population, in blue.</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8</a:t>
            </a:fld>
            <a:endParaRPr lang="en-AU"/>
          </a:p>
        </p:txBody>
      </p:sp>
    </p:spTree>
    <p:extLst>
      <p:ext uri="{BB962C8B-B14F-4D97-AF65-F5344CB8AC3E}">
        <p14:creationId xmlns:p14="http://schemas.microsoft.com/office/powerpoint/2010/main" val="758378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Driving adaptation </a:t>
            </a:r>
            <a:r>
              <a:rPr lang="en-AU" sz="1200" kern="1200" baseline="0" dirty="0">
                <a:solidFill>
                  <a:schemeClr val="tx1"/>
                </a:solidFill>
                <a:effectLst/>
                <a:latin typeface="+mn-lt"/>
                <a:ea typeface="+mn-ea"/>
                <a:cs typeface="+mn-cs"/>
              </a:rPr>
              <a:t>is the heritable variability within a population, the </a:t>
            </a:r>
            <a:r>
              <a:rPr lang="en-AU" sz="1200" kern="1200" dirty="0">
                <a:solidFill>
                  <a:schemeClr val="tx1"/>
                </a:solidFill>
                <a:effectLst/>
                <a:latin typeface="+mn-lt"/>
                <a:ea typeface="+mn-ea"/>
                <a:cs typeface="+mn-cs"/>
              </a:rPr>
              <a:t>additive genetic variance of a trait, or V</a:t>
            </a:r>
            <a:r>
              <a:rPr lang="en-AU" sz="1200" kern="1200" baseline="-25000" dirty="0">
                <a:solidFill>
                  <a:schemeClr val="tx1"/>
                </a:solidFill>
                <a:effectLst/>
                <a:latin typeface="+mn-lt"/>
                <a:ea typeface="+mn-ea"/>
                <a:cs typeface="+mn-cs"/>
              </a:rPr>
              <a:t>A</a:t>
            </a:r>
            <a:r>
              <a:rPr lang="en-AU" sz="1200" kern="1200" dirty="0">
                <a:solidFill>
                  <a:schemeClr val="tx1"/>
                </a:solidFill>
                <a:effectLst/>
                <a:latin typeface="+mn-lt"/>
                <a:ea typeface="+mn-ea"/>
                <a:cs typeface="+mn-cs"/>
              </a:rPr>
              <a:t>. Theory predicts that increased V</a:t>
            </a:r>
            <a:r>
              <a:rPr lang="en-AU" sz="1200" kern="1200" baseline="-25000" dirty="0">
                <a:solidFill>
                  <a:schemeClr val="tx1"/>
                </a:solidFill>
                <a:effectLst/>
                <a:latin typeface="+mn-lt"/>
                <a:ea typeface="+mn-ea"/>
                <a:cs typeface="+mn-cs"/>
              </a:rPr>
              <a:t>A</a:t>
            </a:r>
            <a:r>
              <a:rPr lang="en-AU" sz="1200" kern="1200" dirty="0">
                <a:solidFill>
                  <a:schemeClr val="tx1"/>
                </a:solidFill>
                <a:effectLst/>
                <a:latin typeface="+mn-lt"/>
                <a:ea typeface="+mn-ea"/>
                <a:cs typeface="+mn-cs"/>
              </a:rPr>
              <a:t> allows for more rapid responses to selection, because the larger the range of phenotypes in the population, the higher the chance that one of them becomes adaptive after an event spurs on a selective pressure. </a:t>
            </a:r>
          </a:p>
        </p:txBody>
      </p:sp>
      <p:sp>
        <p:nvSpPr>
          <p:cNvPr id="4" name="Slide Number Placeholder 3"/>
          <p:cNvSpPr>
            <a:spLocks noGrp="1"/>
          </p:cNvSpPr>
          <p:nvPr>
            <p:ph type="sldNum" sz="quarter" idx="10"/>
          </p:nvPr>
        </p:nvSpPr>
        <p:spPr/>
        <p:txBody>
          <a:bodyPr/>
          <a:lstStyle/>
          <a:p>
            <a:fld id="{919F6B0B-6323-456F-A942-FCFD43E8C7B3}" type="slidenum">
              <a:rPr lang="en-AU" smtClean="0"/>
              <a:t>9</a:t>
            </a:fld>
            <a:endParaRPr lang="en-AU"/>
          </a:p>
        </p:txBody>
      </p:sp>
    </p:spTree>
    <p:extLst>
      <p:ext uri="{BB962C8B-B14F-4D97-AF65-F5344CB8AC3E}">
        <p14:creationId xmlns:p14="http://schemas.microsoft.com/office/powerpoint/2010/main" val="3783248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6F95A0-2CAD-4E01-AC0E-A1DCC0F7B48B}" type="datetimeFigureOut">
              <a:rPr lang="en-AU" smtClean="0"/>
              <a:t>23/11/2020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B2B558C-7B4B-472C-AE33-957F37D1C8B7}" type="slidenum">
              <a:rPr lang="en-AU" smtClean="0"/>
              <a:t>‹#›</a:t>
            </a:fld>
            <a:endParaRPr lang="en-AU"/>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344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6F95A0-2CAD-4E01-AC0E-A1DCC0F7B48B}" type="datetimeFigureOut">
              <a:rPr lang="en-AU" smtClean="0"/>
              <a:t>23/11/2020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3258005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6F95A0-2CAD-4E01-AC0E-A1DCC0F7B48B}" type="datetimeFigureOut">
              <a:rPr lang="en-AU" smtClean="0"/>
              <a:t>23/11/2020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3077441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6F95A0-2CAD-4E01-AC0E-A1DCC0F7B48B}" type="datetimeFigureOut">
              <a:rPr lang="en-AU" smtClean="0"/>
              <a:t>23/11/2020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2915116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6F95A0-2CAD-4E01-AC0E-A1DCC0F7B48B}" type="datetimeFigureOut">
              <a:rPr lang="en-AU" smtClean="0"/>
              <a:t>23/11/2020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B2B558C-7B4B-472C-AE33-957F37D1C8B7}" type="slidenum">
              <a:rPr lang="en-AU" smtClean="0"/>
              <a:t>‹#›</a:t>
            </a:fld>
            <a:endParaRPr lang="en-AU"/>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667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6F95A0-2CAD-4E01-AC0E-A1DCC0F7B48B}" type="datetimeFigureOut">
              <a:rPr lang="en-AU" smtClean="0"/>
              <a:t>23/11/2020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2364106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6F95A0-2CAD-4E01-AC0E-A1DCC0F7B48B}" type="datetimeFigureOut">
              <a:rPr lang="en-AU" smtClean="0"/>
              <a:t>23/11/2020</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4272264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6F95A0-2CAD-4E01-AC0E-A1DCC0F7B48B}" type="datetimeFigureOut">
              <a:rPr lang="en-AU" smtClean="0"/>
              <a:t>23/11/2020</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1149271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C6F95A0-2CAD-4E01-AC0E-A1DCC0F7B48B}" type="datetimeFigureOut">
              <a:rPr lang="en-AU" smtClean="0"/>
              <a:t>23/11/2020</a:t>
            </a:fld>
            <a:endParaRPr lang="en-AU"/>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AU"/>
          </a:p>
        </p:txBody>
      </p:sp>
      <p:sp>
        <p:nvSpPr>
          <p:cNvPr id="9" name="Slide Number Placeholder 8"/>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2729828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C6F95A0-2CAD-4E01-AC0E-A1DCC0F7B48B}" type="datetimeFigureOut">
              <a:rPr lang="en-AU" smtClean="0"/>
              <a:t>23/11/2020</a:t>
            </a:fld>
            <a:endParaRPr lang="en-AU"/>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AU"/>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B2B558C-7B4B-472C-AE33-957F37D1C8B7}" type="slidenum">
              <a:rPr lang="en-AU" smtClean="0"/>
              <a:t>‹#›</a:t>
            </a:fld>
            <a:endParaRPr lang="en-AU"/>
          </a:p>
        </p:txBody>
      </p:sp>
    </p:spTree>
    <p:extLst>
      <p:ext uri="{BB962C8B-B14F-4D97-AF65-F5344CB8AC3E}">
        <p14:creationId xmlns:p14="http://schemas.microsoft.com/office/powerpoint/2010/main" val="2917486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6F95A0-2CAD-4E01-AC0E-A1DCC0F7B48B}" type="datetimeFigureOut">
              <a:rPr lang="en-AU" smtClean="0"/>
              <a:t>23/11/2020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1795835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C6F95A0-2CAD-4E01-AC0E-A1DCC0F7B48B}" type="datetimeFigureOut">
              <a:rPr lang="en-AU" smtClean="0"/>
              <a:t>23/11/2020</a:t>
            </a:fld>
            <a:endParaRPr lang="en-AU"/>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AU"/>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2B2B558C-7B4B-472C-AE33-957F37D1C8B7}" type="slidenum">
              <a:rPr lang="en-AU" smtClean="0"/>
              <a:t>‹#›</a:t>
            </a:fld>
            <a:endParaRPr lang="en-AU"/>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037293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AU" dirty="0">
                <a:solidFill>
                  <a:schemeClr val="tx1">
                    <a:lumMod val="65000"/>
                    <a:lumOff val="35000"/>
                  </a:schemeClr>
                </a:solidFill>
              </a:rPr>
              <a:t>High mutational variance creates maladaptation around a phenotypic optimum</a:t>
            </a:r>
          </a:p>
        </p:txBody>
      </p:sp>
      <p:sp>
        <p:nvSpPr>
          <p:cNvPr id="3" name="Subtitle 2"/>
          <p:cNvSpPr>
            <a:spLocks noGrp="1"/>
          </p:cNvSpPr>
          <p:nvPr>
            <p:ph type="subTitle" idx="1"/>
          </p:nvPr>
        </p:nvSpPr>
        <p:spPr/>
        <p:txBody>
          <a:bodyPr/>
          <a:lstStyle/>
          <a:p>
            <a:r>
              <a:rPr lang="en-AU" dirty="0"/>
              <a:t>Nick O’Brien</a:t>
            </a:r>
          </a:p>
        </p:txBody>
      </p:sp>
    </p:spTree>
    <p:extLst>
      <p:ext uri="{BB962C8B-B14F-4D97-AF65-F5344CB8AC3E}">
        <p14:creationId xmlns:p14="http://schemas.microsoft.com/office/powerpoint/2010/main" val="885538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786168" y="1104900"/>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flipH="1">
            <a:off x="767119" y="5292790"/>
            <a:ext cx="48259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881418" y="1841500"/>
            <a:ext cx="4533900" cy="3314700"/>
          </a:xfrm>
          <a:custGeom>
            <a:avLst/>
            <a:gdLst>
              <a:gd name="connsiteX0" fmla="*/ 0 w 4533900"/>
              <a:gd name="connsiteY0" fmla="*/ 3314700 h 3314700"/>
              <a:gd name="connsiteX1" fmla="*/ 1714500 w 4533900"/>
              <a:gd name="connsiteY1" fmla="*/ 495300 h 3314700"/>
              <a:gd name="connsiteX2" fmla="*/ 4533900 w 4533900"/>
              <a:gd name="connsiteY2" fmla="*/ 0 h 3314700"/>
            </a:gdLst>
            <a:ahLst/>
            <a:cxnLst>
              <a:cxn ang="0">
                <a:pos x="connsiteX0" y="connsiteY0"/>
              </a:cxn>
              <a:cxn ang="0">
                <a:pos x="connsiteX1" y="connsiteY1"/>
              </a:cxn>
              <a:cxn ang="0">
                <a:pos x="connsiteX2" y="connsiteY2"/>
              </a:cxn>
            </a:cxnLst>
            <a:rect l="l" t="t" r="r" b="b"/>
            <a:pathLst>
              <a:path w="4533900" h="3314700">
                <a:moveTo>
                  <a:pt x="0" y="3314700"/>
                </a:moveTo>
                <a:cubicBezTo>
                  <a:pt x="479425" y="2181225"/>
                  <a:pt x="958850" y="1047750"/>
                  <a:pt x="1714500" y="495300"/>
                </a:cubicBezTo>
                <a:cubicBezTo>
                  <a:pt x="2470150" y="-57150"/>
                  <a:pt x="3845983" y="8467"/>
                  <a:pt x="4533900" y="0"/>
                </a:cubicBezTo>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Freeform 17"/>
          <p:cNvSpPr/>
          <p:nvPr/>
        </p:nvSpPr>
        <p:spPr>
          <a:xfrm flipV="1">
            <a:off x="881418" y="1841500"/>
            <a:ext cx="4533900" cy="1829748"/>
          </a:xfrm>
          <a:custGeom>
            <a:avLst/>
            <a:gdLst>
              <a:gd name="connsiteX0" fmla="*/ 0 w 4533900"/>
              <a:gd name="connsiteY0" fmla="*/ 3314700 h 3314700"/>
              <a:gd name="connsiteX1" fmla="*/ 1714500 w 4533900"/>
              <a:gd name="connsiteY1" fmla="*/ 495300 h 3314700"/>
              <a:gd name="connsiteX2" fmla="*/ 4533900 w 4533900"/>
              <a:gd name="connsiteY2" fmla="*/ 0 h 3314700"/>
            </a:gdLst>
            <a:ahLst/>
            <a:cxnLst>
              <a:cxn ang="0">
                <a:pos x="connsiteX0" y="connsiteY0"/>
              </a:cxn>
              <a:cxn ang="0">
                <a:pos x="connsiteX1" y="connsiteY1"/>
              </a:cxn>
              <a:cxn ang="0">
                <a:pos x="connsiteX2" y="connsiteY2"/>
              </a:cxn>
            </a:cxnLst>
            <a:rect l="l" t="t" r="r" b="b"/>
            <a:pathLst>
              <a:path w="4533900" h="3314700">
                <a:moveTo>
                  <a:pt x="0" y="3314700"/>
                </a:moveTo>
                <a:cubicBezTo>
                  <a:pt x="479425" y="2181225"/>
                  <a:pt x="958850" y="1047750"/>
                  <a:pt x="1714500" y="495300"/>
                </a:cubicBezTo>
                <a:cubicBezTo>
                  <a:pt x="2470150" y="-57150"/>
                  <a:pt x="3845983" y="8467"/>
                  <a:pt x="4533900" y="0"/>
                </a:cubicBez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TextBox 19"/>
          <p:cNvSpPr txBox="1"/>
          <p:nvPr/>
        </p:nvSpPr>
        <p:spPr>
          <a:xfrm>
            <a:off x="3441700" y="1303599"/>
            <a:ext cx="2654300" cy="523220"/>
          </a:xfrm>
          <a:prstGeom prst="rect">
            <a:avLst/>
          </a:prstGeom>
          <a:noFill/>
        </p:spPr>
        <p:txBody>
          <a:bodyPr wrap="square" rtlCol="0">
            <a:spAutoFit/>
          </a:bodyPr>
          <a:lstStyle/>
          <a:p>
            <a:r>
              <a:rPr lang="en-AU" sz="2800" dirty="0">
                <a:solidFill>
                  <a:srgbClr val="92D050"/>
                </a:solidFill>
              </a:rPr>
              <a:t>Mean fitness</a:t>
            </a:r>
            <a:endParaRPr lang="en-AU" dirty="0">
              <a:solidFill>
                <a:srgbClr val="92D050"/>
              </a:solidFill>
            </a:endParaRPr>
          </a:p>
        </p:txBody>
      </p:sp>
      <p:sp>
        <p:nvSpPr>
          <p:cNvPr id="21" name="TextBox 20"/>
          <p:cNvSpPr txBox="1"/>
          <p:nvPr/>
        </p:nvSpPr>
        <p:spPr>
          <a:xfrm>
            <a:off x="3148368" y="2994547"/>
            <a:ext cx="2654300" cy="523220"/>
          </a:xfrm>
          <a:prstGeom prst="rect">
            <a:avLst/>
          </a:prstGeom>
          <a:noFill/>
        </p:spPr>
        <p:txBody>
          <a:bodyPr wrap="square" rtlCol="0">
            <a:spAutoFit/>
          </a:bodyPr>
          <a:lstStyle/>
          <a:p>
            <a:r>
              <a:rPr lang="en-AU" sz="2800" dirty="0">
                <a:solidFill>
                  <a:schemeClr val="accent1"/>
                </a:solidFill>
              </a:rPr>
              <a:t>Genetic Variance</a:t>
            </a:r>
            <a:endParaRPr lang="en-AU" dirty="0">
              <a:solidFill>
                <a:schemeClr val="accent1"/>
              </a:solidFill>
            </a:endParaRPr>
          </a:p>
        </p:txBody>
      </p:sp>
      <p:sp>
        <p:nvSpPr>
          <p:cNvPr id="22" name="TextBox 21"/>
          <p:cNvSpPr txBox="1"/>
          <p:nvPr/>
        </p:nvSpPr>
        <p:spPr>
          <a:xfrm>
            <a:off x="2405418" y="5446679"/>
            <a:ext cx="1549400" cy="523220"/>
          </a:xfrm>
          <a:prstGeom prst="rect">
            <a:avLst/>
          </a:prstGeom>
          <a:noFill/>
        </p:spPr>
        <p:txBody>
          <a:bodyPr wrap="square" rtlCol="0">
            <a:spAutoFit/>
          </a:bodyPr>
          <a:lstStyle/>
          <a:p>
            <a:pPr algn="ctr"/>
            <a:r>
              <a:rPr lang="en-AU" sz="2800" dirty="0"/>
              <a:t>Time</a:t>
            </a:r>
          </a:p>
        </p:txBody>
      </p:sp>
      <p:sp>
        <p:nvSpPr>
          <p:cNvPr id="2" name="TextBox 1">
            <a:extLst>
              <a:ext uri="{FF2B5EF4-FFF2-40B4-BE49-F238E27FC236}">
                <a16:creationId xmlns:a16="http://schemas.microsoft.com/office/drawing/2014/main" id="{CCBD4B92-C342-43E6-BE58-3B7E97A1D735}"/>
              </a:ext>
            </a:extLst>
          </p:cNvPr>
          <p:cNvSpPr txBox="1"/>
          <p:nvPr/>
        </p:nvSpPr>
        <p:spPr>
          <a:xfrm>
            <a:off x="6096000" y="2347809"/>
            <a:ext cx="5985680" cy="1323439"/>
          </a:xfrm>
          <a:prstGeom prst="rect">
            <a:avLst/>
          </a:prstGeom>
          <a:noFill/>
        </p:spPr>
        <p:txBody>
          <a:bodyPr wrap="square" rtlCol="0">
            <a:spAutoFit/>
          </a:bodyPr>
          <a:lstStyle/>
          <a:p>
            <a:pPr algn="ctr"/>
            <a:r>
              <a:rPr lang="en-US" sz="4000" dirty="0"/>
              <a:t>V</a:t>
            </a:r>
            <a:r>
              <a:rPr lang="en-US" sz="4000" baseline="-25000" dirty="0"/>
              <a:t>A</a:t>
            </a:r>
            <a:r>
              <a:rPr lang="en-US" sz="4000" dirty="0"/>
              <a:t> is </a:t>
            </a:r>
            <a:r>
              <a:rPr lang="en-US" sz="4000" b="1" dirty="0">
                <a:solidFill>
                  <a:schemeClr val="accent1"/>
                </a:solidFill>
              </a:rPr>
              <a:t>depleted</a:t>
            </a:r>
            <a:r>
              <a:rPr lang="en-US" sz="4000" dirty="0"/>
              <a:t> during adaptation.</a:t>
            </a:r>
          </a:p>
        </p:txBody>
      </p:sp>
    </p:spTree>
    <p:extLst>
      <p:ext uri="{BB962C8B-B14F-4D97-AF65-F5344CB8AC3E}">
        <p14:creationId xmlns:p14="http://schemas.microsoft.com/office/powerpoint/2010/main" val="1595347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77174" y="1387797"/>
            <a:ext cx="5017443" cy="3477875"/>
          </a:xfrm>
          <a:prstGeom prst="rect">
            <a:avLst/>
          </a:prstGeom>
          <a:noFill/>
        </p:spPr>
        <p:txBody>
          <a:bodyPr wrap="square" rtlCol="0">
            <a:spAutoFit/>
          </a:bodyPr>
          <a:lstStyle/>
          <a:p>
            <a:pPr algn="ctr"/>
            <a:r>
              <a:rPr lang="en-AU" sz="4400" dirty="0">
                <a:solidFill>
                  <a:schemeClr val="tx1">
                    <a:lumMod val="65000"/>
                    <a:lumOff val="35000"/>
                  </a:schemeClr>
                </a:solidFill>
              </a:rPr>
              <a:t>High V</a:t>
            </a:r>
            <a:r>
              <a:rPr lang="en-AU" sz="4400" baseline="-25000" dirty="0">
                <a:solidFill>
                  <a:schemeClr val="tx1">
                    <a:lumMod val="65000"/>
                    <a:lumOff val="35000"/>
                  </a:schemeClr>
                </a:solidFill>
              </a:rPr>
              <a:t>A</a:t>
            </a:r>
            <a:r>
              <a:rPr lang="en-AU" sz="4400" dirty="0">
                <a:solidFill>
                  <a:schemeClr val="tx1">
                    <a:lumMod val="65000"/>
                    <a:lumOff val="35000"/>
                  </a:schemeClr>
                </a:solidFill>
              </a:rPr>
              <a:t> needed to </a:t>
            </a:r>
            <a:r>
              <a:rPr lang="en-AU" sz="4400" b="1" dirty="0">
                <a:solidFill>
                  <a:schemeClr val="accent1"/>
                </a:solidFill>
              </a:rPr>
              <a:t>adapt</a:t>
            </a:r>
            <a:r>
              <a:rPr lang="en-AU" sz="4400" dirty="0">
                <a:solidFill>
                  <a:schemeClr val="tx1">
                    <a:lumMod val="65000"/>
                    <a:lumOff val="35000"/>
                  </a:schemeClr>
                </a:solidFill>
              </a:rPr>
              <a:t>.</a:t>
            </a:r>
          </a:p>
          <a:p>
            <a:pPr algn="ctr"/>
            <a:endParaRPr lang="en-AU" sz="4400" dirty="0">
              <a:solidFill>
                <a:schemeClr val="tx1">
                  <a:lumMod val="65000"/>
                  <a:lumOff val="35000"/>
                </a:schemeClr>
              </a:solidFill>
            </a:endParaRPr>
          </a:p>
          <a:p>
            <a:pPr algn="ctr"/>
            <a:r>
              <a:rPr lang="en-AU" sz="4400" dirty="0">
                <a:solidFill>
                  <a:schemeClr val="tx1">
                    <a:lumMod val="65000"/>
                    <a:lumOff val="35000"/>
                  </a:schemeClr>
                </a:solidFill>
              </a:rPr>
              <a:t>Low V</a:t>
            </a:r>
            <a:r>
              <a:rPr lang="en-AU" sz="4400" baseline="-25000" dirty="0">
                <a:solidFill>
                  <a:schemeClr val="tx1">
                    <a:lumMod val="65000"/>
                    <a:lumOff val="35000"/>
                  </a:schemeClr>
                </a:solidFill>
              </a:rPr>
              <a:t>A</a:t>
            </a:r>
            <a:r>
              <a:rPr lang="en-AU" sz="4400" dirty="0">
                <a:solidFill>
                  <a:schemeClr val="tx1">
                    <a:lumMod val="65000"/>
                    <a:lumOff val="35000"/>
                  </a:schemeClr>
                </a:solidFill>
              </a:rPr>
              <a:t> needed to </a:t>
            </a:r>
            <a:r>
              <a:rPr lang="en-AU" sz="4400" b="1" dirty="0">
                <a:solidFill>
                  <a:schemeClr val="bg2">
                    <a:lumMod val="90000"/>
                  </a:schemeClr>
                </a:solidFill>
              </a:rPr>
              <a:t>remain adapted</a:t>
            </a:r>
            <a:r>
              <a:rPr lang="en-AU" sz="4400" dirty="0">
                <a:solidFill>
                  <a:schemeClr val="tx1">
                    <a:lumMod val="65000"/>
                    <a:lumOff val="35000"/>
                  </a:schemeClr>
                </a:solidFill>
              </a:rPr>
              <a:t>.</a:t>
            </a:r>
          </a:p>
        </p:txBody>
      </p:sp>
      <p:sp>
        <p:nvSpPr>
          <p:cNvPr id="3" name="Circle">
            <a:extLst>
              <a:ext uri="{FF2B5EF4-FFF2-40B4-BE49-F238E27FC236}">
                <a16:creationId xmlns:a16="http://schemas.microsoft.com/office/drawing/2014/main" id="{58B09903-E371-473B-890E-108EF2FCEE9D}"/>
              </a:ext>
            </a:extLst>
          </p:cNvPr>
          <p:cNvSpPr/>
          <p:nvPr/>
        </p:nvSpPr>
        <p:spPr>
          <a:xfrm>
            <a:off x="1352188" y="577946"/>
            <a:ext cx="5038115" cy="5038115"/>
          </a:xfrm>
          <a:prstGeom prst="ellipse">
            <a:avLst/>
          </a:prstGeom>
          <a:solidFill>
            <a:srgbClr val="EBEBEB"/>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4" name="Circle">
            <a:extLst>
              <a:ext uri="{FF2B5EF4-FFF2-40B4-BE49-F238E27FC236}">
                <a16:creationId xmlns:a16="http://schemas.microsoft.com/office/drawing/2014/main" id="{56FA6BAA-0BDD-430A-80BD-19F6AFECD920}"/>
              </a:ext>
            </a:extLst>
          </p:cNvPr>
          <p:cNvSpPr/>
          <p:nvPr/>
        </p:nvSpPr>
        <p:spPr>
          <a:xfrm>
            <a:off x="2662497" y="1392499"/>
            <a:ext cx="3409009" cy="3409008"/>
          </a:xfrm>
          <a:prstGeom prst="ellipse">
            <a:avLst/>
          </a:prstGeom>
          <a:solidFill>
            <a:srgbClr val="929292"/>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5" name="Circle">
            <a:extLst>
              <a:ext uri="{FF2B5EF4-FFF2-40B4-BE49-F238E27FC236}">
                <a16:creationId xmlns:a16="http://schemas.microsoft.com/office/drawing/2014/main" id="{0D90869C-1C9F-4966-8B64-02CAC54C0D70}"/>
              </a:ext>
            </a:extLst>
          </p:cNvPr>
          <p:cNvSpPr/>
          <p:nvPr/>
        </p:nvSpPr>
        <p:spPr>
          <a:xfrm>
            <a:off x="3686223" y="1734372"/>
            <a:ext cx="2196484" cy="2196485"/>
          </a:xfrm>
          <a:prstGeom prst="ellipse">
            <a:avLst/>
          </a:prstGeom>
          <a:solidFill>
            <a:srgbClr val="5E5E5E"/>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6" name="Rectangle">
            <a:extLst>
              <a:ext uri="{FF2B5EF4-FFF2-40B4-BE49-F238E27FC236}">
                <a16:creationId xmlns:a16="http://schemas.microsoft.com/office/drawing/2014/main" id="{8958FECA-F5A5-4E11-A7A5-18EAA0FE5A33}"/>
              </a:ext>
            </a:extLst>
          </p:cNvPr>
          <p:cNvSpPr/>
          <p:nvPr/>
        </p:nvSpPr>
        <p:spPr>
          <a:xfrm>
            <a:off x="1352188" y="505166"/>
            <a:ext cx="5038115" cy="5183675"/>
          </a:xfrm>
          <a:prstGeom prst="rect">
            <a:avLst/>
          </a:prstGeom>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7" name="Circle">
            <a:extLst>
              <a:ext uri="{FF2B5EF4-FFF2-40B4-BE49-F238E27FC236}">
                <a16:creationId xmlns:a16="http://schemas.microsoft.com/office/drawing/2014/main" id="{2CE4DF51-CF44-43C7-99A9-80365F94AD7E}"/>
              </a:ext>
            </a:extLst>
          </p:cNvPr>
          <p:cNvSpPr/>
          <p:nvPr/>
        </p:nvSpPr>
        <p:spPr>
          <a:xfrm>
            <a:off x="4752349" y="2252228"/>
            <a:ext cx="922893" cy="922893"/>
          </a:xfrm>
          <a:prstGeom prst="ellipse">
            <a:avLst/>
          </a:prstGeom>
          <a:solidFill>
            <a:srgbClr val="000000"/>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rgbClr val="FFFF00"/>
              </a:solidFill>
            </a:endParaRPr>
          </a:p>
        </p:txBody>
      </p:sp>
      <p:sp>
        <p:nvSpPr>
          <p:cNvPr id="8" name="Circle">
            <a:extLst>
              <a:ext uri="{FF2B5EF4-FFF2-40B4-BE49-F238E27FC236}">
                <a16:creationId xmlns:a16="http://schemas.microsoft.com/office/drawing/2014/main" id="{8A9BBC3B-63C0-4C5C-9210-33A0F1A013F8}"/>
              </a:ext>
            </a:extLst>
          </p:cNvPr>
          <p:cNvSpPr/>
          <p:nvPr/>
        </p:nvSpPr>
        <p:spPr>
          <a:xfrm>
            <a:off x="5086298" y="2586177"/>
            <a:ext cx="254995" cy="254995"/>
          </a:xfrm>
          <a:prstGeom prst="ellipse">
            <a:avLst/>
          </a:prstGeom>
          <a:solidFill>
            <a:schemeClr val="bg2">
              <a:lumMod val="50000"/>
            </a:schemeClr>
          </a:solidFill>
          <a:ln w="12700">
            <a:solidFill>
              <a:schemeClr val="tx1"/>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tx1">
                  <a:lumMod val="65000"/>
                  <a:lumOff val="35000"/>
                </a:schemeClr>
              </a:solidFill>
            </a:endParaRPr>
          </a:p>
        </p:txBody>
      </p:sp>
      <p:sp>
        <p:nvSpPr>
          <p:cNvPr id="9" name="Circle">
            <a:extLst>
              <a:ext uri="{FF2B5EF4-FFF2-40B4-BE49-F238E27FC236}">
                <a16:creationId xmlns:a16="http://schemas.microsoft.com/office/drawing/2014/main" id="{510462BE-63B7-4276-8421-E15EB7E01B53}"/>
              </a:ext>
            </a:extLst>
          </p:cNvPr>
          <p:cNvSpPr/>
          <p:nvPr/>
        </p:nvSpPr>
        <p:spPr>
          <a:xfrm>
            <a:off x="1980295" y="1025209"/>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11" name="TextBox 10"/>
          <p:cNvSpPr txBox="1"/>
          <p:nvPr/>
        </p:nvSpPr>
        <p:spPr>
          <a:xfrm>
            <a:off x="3065462" y="5698378"/>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1</a:t>
            </a:r>
          </a:p>
        </p:txBody>
      </p:sp>
      <p:sp>
        <p:nvSpPr>
          <p:cNvPr id="12" name="TextBox 11"/>
          <p:cNvSpPr txBox="1"/>
          <p:nvPr/>
        </p:nvSpPr>
        <p:spPr>
          <a:xfrm rot="16200000">
            <a:off x="-80833" y="2653496"/>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2</a:t>
            </a:r>
          </a:p>
        </p:txBody>
      </p:sp>
      <p:sp>
        <p:nvSpPr>
          <p:cNvPr id="18" name="Oval 17"/>
          <p:cNvSpPr/>
          <p:nvPr/>
        </p:nvSpPr>
        <p:spPr>
          <a:xfrm rot="20386799">
            <a:off x="3010030" y="3440670"/>
            <a:ext cx="202435" cy="20243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Oval 20">
            <a:extLst>
              <a:ext uri="{FF2B5EF4-FFF2-40B4-BE49-F238E27FC236}">
                <a16:creationId xmlns:a16="http://schemas.microsoft.com/office/drawing/2014/main" id="{3A003A5C-7938-4920-B634-5DE9B20BF0FF}"/>
              </a:ext>
            </a:extLst>
          </p:cNvPr>
          <p:cNvSpPr/>
          <p:nvPr/>
        </p:nvSpPr>
        <p:spPr>
          <a:xfrm rot="20386799">
            <a:off x="4234299" y="2731397"/>
            <a:ext cx="202435" cy="202435"/>
          </a:xfrm>
          <a:prstGeom prst="ellipse">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53022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66667E-6 4.81481E-6 L 0.17083 -0.12014 " pathEditMode="relative" rAng="0" ptsTypes="AA">
                                      <p:cBhvr>
                                        <p:cTn id="6" dur="2000" fill="hold"/>
                                        <p:tgtEl>
                                          <p:spTgt spid="18"/>
                                        </p:tgtEl>
                                        <p:attrNameLst>
                                          <p:attrName>ppt_x</p:attrName>
                                          <p:attrName>ppt_y</p:attrName>
                                        </p:attrNameLst>
                                      </p:cBhvr>
                                      <p:rCtr x="8542" y="-6019"/>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grpId="1" nodeType="clickEffect">
                                  <p:stCondLst>
                                    <p:cond delay="0"/>
                                  </p:stCondLst>
                                  <p:childTnLst>
                                    <p:animMotion origin="layout" path="M -0.00091 -0.00185 L -0.00404 -0.11018 L 0.03867 -0.10092 L 0.07461 -0.13611 L 0.12878 -0.05926 L 0.09232 0.03982 L 0.08763 0.1213 L 0.02357 0.04815 " pathEditMode="relative" ptsTypes="AAAAAAAA">
                                      <p:cBhvr>
                                        <p:cTn id="16" dur="2000" fill="hold"/>
                                        <p:tgtEl>
                                          <p:spTgt spid="2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21" grpId="0" animBg="1"/>
      <p:bldP spid="21"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09090" y="1913232"/>
            <a:ext cx="5017443" cy="2123658"/>
          </a:xfrm>
          <a:prstGeom prst="rect">
            <a:avLst/>
          </a:prstGeom>
          <a:noFill/>
        </p:spPr>
        <p:txBody>
          <a:bodyPr wrap="square" rtlCol="0">
            <a:spAutoFit/>
          </a:bodyPr>
          <a:lstStyle/>
          <a:p>
            <a:pPr algn="ctr"/>
            <a:r>
              <a:rPr lang="en-AU" sz="4400" b="1" dirty="0">
                <a:solidFill>
                  <a:schemeClr val="accent1"/>
                </a:solidFill>
              </a:rPr>
              <a:t>Adaptability</a:t>
            </a:r>
            <a:r>
              <a:rPr lang="en-AU" sz="4400" dirty="0">
                <a:solidFill>
                  <a:schemeClr val="accent1"/>
                </a:solidFill>
              </a:rPr>
              <a:t>.</a:t>
            </a:r>
          </a:p>
          <a:p>
            <a:pPr algn="ctr"/>
            <a:endParaRPr lang="en-AU" sz="4400" dirty="0">
              <a:solidFill>
                <a:schemeClr val="tx1">
                  <a:lumMod val="65000"/>
                  <a:lumOff val="35000"/>
                </a:schemeClr>
              </a:solidFill>
            </a:endParaRPr>
          </a:p>
          <a:p>
            <a:pPr algn="ctr"/>
            <a:r>
              <a:rPr lang="en-AU" sz="4400" b="1" dirty="0" err="1">
                <a:solidFill>
                  <a:schemeClr val="bg2">
                    <a:lumMod val="90000"/>
                  </a:schemeClr>
                </a:solidFill>
              </a:rPr>
              <a:t>Adaptedness</a:t>
            </a:r>
            <a:r>
              <a:rPr lang="en-AU" sz="4400" dirty="0">
                <a:solidFill>
                  <a:schemeClr val="bg2">
                    <a:lumMod val="90000"/>
                  </a:schemeClr>
                </a:solidFill>
              </a:rPr>
              <a:t>.</a:t>
            </a:r>
          </a:p>
        </p:txBody>
      </p:sp>
      <p:sp>
        <p:nvSpPr>
          <p:cNvPr id="3" name="Circle">
            <a:extLst>
              <a:ext uri="{FF2B5EF4-FFF2-40B4-BE49-F238E27FC236}">
                <a16:creationId xmlns:a16="http://schemas.microsoft.com/office/drawing/2014/main" id="{58B09903-E371-473B-890E-108EF2FCEE9D}"/>
              </a:ext>
            </a:extLst>
          </p:cNvPr>
          <p:cNvSpPr/>
          <p:nvPr/>
        </p:nvSpPr>
        <p:spPr>
          <a:xfrm>
            <a:off x="1352188" y="577946"/>
            <a:ext cx="5038115" cy="5038115"/>
          </a:xfrm>
          <a:prstGeom prst="ellipse">
            <a:avLst/>
          </a:prstGeom>
          <a:solidFill>
            <a:srgbClr val="EBEBEB"/>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4" name="Circle">
            <a:extLst>
              <a:ext uri="{FF2B5EF4-FFF2-40B4-BE49-F238E27FC236}">
                <a16:creationId xmlns:a16="http://schemas.microsoft.com/office/drawing/2014/main" id="{56FA6BAA-0BDD-430A-80BD-19F6AFECD920}"/>
              </a:ext>
            </a:extLst>
          </p:cNvPr>
          <p:cNvSpPr/>
          <p:nvPr/>
        </p:nvSpPr>
        <p:spPr>
          <a:xfrm>
            <a:off x="2662497" y="1392499"/>
            <a:ext cx="3409009" cy="3409008"/>
          </a:xfrm>
          <a:prstGeom prst="ellipse">
            <a:avLst/>
          </a:prstGeom>
          <a:solidFill>
            <a:srgbClr val="929292"/>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5" name="Circle">
            <a:extLst>
              <a:ext uri="{FF2B5EF4-FFF2-40B4-BE49-F238E27FC236}">
                <a16:creationId xmlns:a16="http://schemas.microsoft.com/office/drawing/2014/main" id="{0D90869C-1C9F-4966-8B64-02CAC54C0D70}"/>
              </a:ext>
            </a:extLst>
          </p:cNvPr>
          <p:cNvSpPr/>
          <p:nvPr/>
        </p:nvSpPr>
        <p:spPr>
          <a:xfrm>
            <a:off x="3686223" y="1734372"/>
            <a:ext cx="2196484" cy="2196485"/>
          </a:xfrm>
          <a:prstGeom prst="ellipse">
            <a:avLst/>
          </a:prstGeom>
          <a:solidFill>
            <a:srgbClr val="5E5E5E"/>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6" name="Rectangle">
            <a:extLst>
              <a:ext uri="{FF2B5EF4-FFF2-40B4-BE49-F238E27FC236}">
                <a16:creationId xmlns:a16="http://schemas.microsoft.com/office/drawing/2014/main" id="{8958FECA-F5A5-4E11-A7A5-18EAA0FE5A33}"/>
              </a:ext>
            </a:extLst>
          </p:cNvPr>
          <p:cNvSpPr/>
          <p:nvPr/>
        </p:nvSpPr>
        <p:spPr>
          <a:xfrm>
            <a:off x="1352188" y="505166"/>
            <a:ext cx="5038115" cy="5183675"/>
          </a:xfrm>
          <a:prstGeom prst="rect">
            <a:avLst/>
          </a:prstGeom>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7" name="Circle">
            <a:extLst>
              <a:ext uri="{FF2B5EF4-FFF2-40B4-BE49-F238E27FC236}">
                <a16:creationId xmlns:a16="http://schemas.microsoft.com/office/drawing/2014/main" id="{2CE4DF51-CF44-43C7-99A9-80365F94AD7E}"/>
              </a:ext>
            </a:extLst>
          </p:cNvPr>
          <p:cNvSpPr/>
          <p:nvPr/>
        </p:nvSpPr>
        <p:spPr>
          <a:xfrm>
            <a:off x="4752349" y="2252228"/>
            <a:ext cx="922893" cy="922893"/>
          </a:xfrm>
          <a:prstGeom prst="ellipse">
            <a:avLst/>
          </a:prstGeom>
          <a:solidFill>
            <a:srgbClr val="000000"/>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rgbClr val="FFFF00"/>
              </a:solidFill>
            </a:endParaRPr>
          </a:p>
        </p:txBody>
      </p:sp>
      <p:sp>
        <p:nvSpPr>
          <p:cNvPr id="8" name="Circle">
            <a:extLst>
              <a:ext uri="{FF2B5EF4-FFF2-40B4-BE49-F238E27FC236}">
                <a16:creationId xmlns:a16="http://schemas.microsoft.com/office/drawing/2014/main" id="{8A9BBC3B-63C0-4C5C-9210-33A0F1A013F8}"/>
              </a:ext>
            </a:extLst>
          </p:cNvPr>
          <p:cNvSpPr/>
          <p:nvPr/>
        </p:nvSpPr>
        <p:spPr>
          <a:xfrm>
            <a:off x="5086298" y="2586177"/>
            <a:ext cx="254995" cy="254995"/>
          </a:xfrm>
          <a:prstGeom prst="ellipse">
            <a:avLst/>
          </a:prstGeom>
          <a:solidFill>
            <a:schemeClr val="bg2">
              <a:lumMod val="50000"/>
            </a:schemeClr>
          </a:solidFill>
          <a:ln w="12700">
            <a:solidFill>
              <a:schemeClr val="tx1"/>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tx1">
                  <a:lumMod val="65000"/>
                  <a:lumOff val="35000"/>
                </a:schemeClr>
              </a:solidFill>
            </a:endParaRPr>
          </a:p>
        </p:txBody>
      </p:sp>
      <p:sp>
        <p:nvSpPr>
          <p:cNvPr id="9" name="Circle">
            <a:extLst>
              <a:ext uri="{FF2B5EF4-FFF2-40B4-BE49-F238E27FC236}">
                <a16:creationId xmlns:a16="http://schemas.microsoft.com/office/drawing/2014/main" id="{510462BE-63B7-4276-8421-E15EB7E01B53}"/>
              </a:ext>
            </a:extLst>
          </p:cNvPr>
          <p:cNvSpPr/>
          <p:nvPr/>
        </p:nvSpPr>
        <p:spPr>
          <a:xfrm>
            <a:off x="1980295" y="1025209"/>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10" name="Freeform 9"/>
          <p:cNvSpPr/>
          <p:nvPr/>
        </p:nvSpPr>
        <p:spPr>
          <a:xfrm rot="769733">
            <a:off x="3643299" y="1904218"/>
            <a:ext cx="2276670" cy="1856792"/>
          </a:xfrm>
          <a:custGeom>
            <a:avLst/>
            <a:gdLst>
              <a:gd name="connsiteX0" fmla="*/ 177282 w 2276670"/>
              <a:gd name="connsiteY0" fmla="*/ 1371600 h 1856792"/>
              <a:gd name="connsiteX1" fmla="*/ 0 w 2276670"/>
              <a:gd name="connsiteY1" fmla="*/ 1073020 h 1856792"/>
              <a:gd name="connsiteX2" fmla="*/ 251927 w 2276670"/>
              <a:gd name="connsiteY2" fmla="*/ 802433 h 1856792"/>
              <a:gd name="connsiteX3" fmla="*/ 317241 w 2276670"/>
              <a:gd name="connsiteY3" fmla="*/ 531845 h 1856792"/>
              <a:gd name="connsiteX4" fmla="*/ 606490 w 2276670"/>
              <a:gd name="connsiteY4" fmla="*/ 382555 h 1856792"/>
              <a:gd name="connsiteX5" fmla="*/ 746449 w 2276670"/>
              <a:gd name="connsiteY5" fmla="*/ 55984 h 1856792"/>
              <a:gd name="connsiteX6" fmla="*/ 1110343 w 2276670"/>
              <a:gd name="connsiteY6" fmla="*/ 0 h 1856792"/>
              <a:gd name="connsiteX7" fmla="*/ 1408923 w 2276670"/>
              <a:gd name="connsiteY7" fmla="*/ 195943 h 1856792"/>
              <a:gd name="connsiteX8" fmla="*/ 1903445 w 2276670"/>
              <a:gd name="connsiteY8" fmla="*/ 111967 h 1856792"/>
              <a:gd name="connsiteX9" fmla="*/ 1922106 w 2276670"/>
              <a:gd name="connsiteY9" fmla="*/ 522514 h 1856792"/>
              <a:gd name="connsiteX10" fmla="*/ 2276670 w 2276670"/>
              <a:gd name="connsiteY10" fmla="*/ 793102 h 1856792"/>
              <a:gd name="connsiteX11" fmla="*/ 2155372 w 2276670"/>
              <a:gd name="connsiteY11" fmla="*/ 1306286 h 1856792"/>
              <a:gd name="connsiteX12" fmla="*/ 1716833 w 2276670"/>
              <a:gd name="connsiteY12" fmla="*/ 1315616 h 1856792"/>
              <a:gd name="connsiteX13" fmla="*/ 1651519 w 2276670"/>
              <a:gd name="connsiteY13" fmla="*/ 1856792 h 1856792"/>
              <a:gd name="connsiteX14" fmla="*/ 1231641 w 2276670"/>
              <a:gd name="connsiteY14" fmla="*/ 1408922 h 1856792"/>
              <a:gd name="connsiteX15" fmla="*/ 989045 w 2276670"/>
              <a:gd name="connsiteY15" fmla="*/ 1772816 h 1856792"/>
              <a:gd name="connsiteX16" fmla="*/ 522514 w 2276670"/>
              <a:gd name="connsiteY16" fmla="*/ 1567543 h 185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670" h="1856792">
                <a:moveTo>
                  <a:pt x="177282" y="1371600"/>
                </a:moveTo>
                <a:lnTo>
                  <a:pt x="0" y="1073020"/>
                </a:lnTo>
                <a:lnTo>
                  <a:pt x="251927" y="802433"/>
                </a:lnTo>
                <a:lnTo>
                  <a:pt x="317241" y="531845"/>
                </a:lnTo>
                <a:lnTo>
                  <a:pt x="606490" y="382555"/>
                </a:lnTo>
                <a:lnTo>
                  <a:pt x="746449" y="55984"/>
                </a:lnTo>
                <a:lnTo>
                  <a:pt x="1110343" y="0"/>
                </a:lnTo>
                <a:lnTo>
                  <a:pt x="1408923" y="195943"/>
                </a:lnTo>
                <a:lnTo>
                  <a:pt x="1903445" y="111967"/>
                </a:lnTo>
                <a:lnTo>
                  <a:pt x="1922106" y="522514"/>
                </a:lnTo>
                <a:lnTo>
                  <a:pt x="2276670" y="793102"/>
                </a:lnTo>
                <a:lnTo>
                  <a:pt x="2155372" y="1306286"/>
                </a:lnTo>
                <a:lnTo>
                  <a:pt x="1716833" y="1315616"/>
                </a:lnTo>
                <a:lnTo>
                  <a:pt x="1651519" y="1856792"/>
                </a:lnTo>
                <a:lnTo>
                  <a:pt x="1231641" y="1408922"/>
                </a:lnTo>
                <a:lnTo>
                  <a:pt x="989045" y="1772816"/>
                </a:lnTo>
                <a:lnTo>
                  <a:pt x="522514" y="1567543"/>
                </a:lnTo>
              </a:path>
            </a:pathLst>
          </a:custGeom>
          <a:noFill/>
          <a:ln w="38100">
            <a:solidFill>
              <a:schemeClr val="bg2">
                <a:lumMod val="90000"/>
              </a:schemeClr>
            </a:solidFill>
            <a:prstDash val="dash"/>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p:cNvSpPr txBox="1"/>
          <p:nvPr/>
        </p:nvSpPr>
        <p:spPr>
          <a:xfrm>
            <a:off x="3065462" y="5698378"/>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1</a:t>
            </a:r>
          </a:p>
        </p:txBody>
      </p:sp>
      <p:sp>
        <p:nvSpPr>
          <p:cNvPr id="12" name="TextBox 11"/>
          <p:cNvSpPr txBox="1"/>
          <p:nvPr/>
        </p:nvSpPr>
        <p:spPr>
          <a:xfrm rot="16200000">
            <a:off x="-80833" y="2653496"/>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2</a:t>
            </a:r>
          </a:p>
        </p:txBody>
      </p:sp>
      <p:cxnSp>
        <p:nvCxnSpPr>
          <p:cNvPr id="14" name="Straight Arrow Connector 13"/>
          <p:cNvCxnSpPr/>
          <p:nvPr/>
        </p:nvCxnSpPr>
        <p:spPr>
          <a:xfrm flipV="1">
            <a:off x="3133240" y="2832614"/>
            <a:ext cx="1825936" cy="7045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rot="20386799">
            <a:off x="3010030" y="3440670"/>
            <a:ext cx="202435" cy="20243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987951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181842" y="1580492"/>
            <a:ext cx="1990725" cy="646331"/>
          </a:xfrm>
          <a:prstGeom prst="rect">
            <a:avLst/>
          </a:prstGeom>
          <a:noFill/>
        </p:spPr>
        <p:txBody>
          <a:bodyPr wrap="square" rtlCol="0">
            <a:spAutoFit/>
          </a:bodyPr>
          <a:lstStyle/>
          <a:p>
            <a:pPr algn="ctr"/>
            <a:r>
              <a:rPr lang="en-AU" sz="3600" dirty="0">
                <a:solidFill>
                  <a:schemeClr val="tx1">
                    <a:lumMod val="65000"/>
                    <a:lumOff val="35000"/>
                  </a:schemeClr>
                </a:solidFill>
              </a:rPr>
              <a:t>Mutation</a:t>
            </a:r>
            <a:endParaRPr lang="en-AU" sz="2400" dirty="0">
              <a:solidFill>
                <a:schemeClr val="tx1">
                  <a:lumMod val="65000"/>
                  <a:lumOff val="35000"/>
                </a:schemeClr>
              </a:solidFill>
            </a:endParaRPr>
          </a:p>
        </p:txBody>
      </p:sp>
      <p:sp>
        <p:nvSpPr>
          <p:cNvPr id="11" name="TextBox 10"/>
          <p:cNvSpPr txBox="1"/>
          <p:nvPr/>
        </p:nvSpPr>
        <p:spPr>
          <a:xfrm>
            <a:off x="7394473" y="3869177"/>
            <a:ext cx="2774204" cy="646331"/>
          </a:xfrm>
          <a:prstGeom prst="rect">
            <a:avLst/>
          </a:prstGeom>
          <a:noFill/>
        </p:spPr>
        <p:txBody>
          <a:bodyPr wrap="square" rtlCol="0">
            <a:spAutoFit/>
          </a:bodyPr>
          <a:lstStyle/>
          <a:p>
            <a:pPr algn="ctr"/>
            <a:r>
              <a:rPr lang="en-AU" sz="3600" dirty="0">
                <a:solidFill>
                  <a:schemeClr val="tx1">
                    <a:lumMod val="65000"/>
                    <a:lumOff val="35000"/>
                  </a:schemeClr>
                </a:solidFill>
              </a:rPr>
              <a:t>Drift</a:t>
            </a:r>
            <a:endParaRPr lang="en-AU" sz="2400" dirty="0">
              <a:solidFill>
                <a:schemeClr val="tx1">
                  <a:lumMod val="65000"/>
                  <a:lumOff val="35000"/>
                </a:schemeClr>
              </a:solidFill>
            </a:endParaRPr>
          </a:p>
        </p:txBody>
      </p:sp>
      <p:sp>
        <p:nvSpPr>
          <p:cNvPr id="12" name="TextBox 11"/>
          <p:cNvSpPr txBox="1"/>
          <p:nvPr/>
        </p:nvSpPr>
        <p:spPr>
          <a:xfrm>
            <a:off x="8237436" y="3273090"/>
            <a:ext cx="1990725" cy="646331"/>
          </a:xfrm>
          <a:prstGeom prst="rect">
            <a:avLst/>
          </a:prstGeom>
          <a:noFill/>
        </p:spPr>
        <p:txBody>
          <a:bodyPr wrap="square" rtlCol="0">
            <a:spAutoFit/>
          </a:bodyPr>
          <a:lstStyle/>
          <a:p>
            <a:pPr algn="ctr"/>
            <a:r>
              <a:rPr lang="en-AU" sz="3600" dirty="0">
                <a:solidFill>
                  <a:schemeClr val="tx1">
                    <a:lumMod val="65000"/>
                    <a:lumOff val="35000"/>
                  </a:schemeClr>
                </a:solidFill>
              </a:rPr>
              <a:t>Selection</a:t>
            </a:r>
            <a:endParaRPr lang="en-AU" sz="2400" dirty="0">
              <a:solidFill>
                <a:schemeClr val="tx1">
                  <a:lumMod val="65000"/>
                  <a:lumOff val="35000"/>
                </a:schemeClr>
              </a:solidFill>
            </a:endParaRPr>
          </a:p>
        </p:txBody>
      </p:sp>
      <p:cxnSp>
        <p:nvCxnSpPr>
          <p:cNvPr id="14" name="Straight Connector 13"/>
          <p:cNvCxnSpPr/>
          <p:nvPr/>
        </p:nvCxnSpPr>
        <p:spPr>
          <a:xfrm>
            <a:off x="3790950" y="1104900"/>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3771901" y="5292790"/>
            <a:ext cx="48259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3790950" y="2924175"/>
            <a:ext cx="4933950" cy="247650"/>
          </a:xfrm>
          <a:custGeom>
            <a:avLst/>
            <a:gdLst>
              <a:gd name="connsiteX0" fmla="*/ 0 w 4933950"/>
              <a:gd name="connsiteY0" fmla="*/ 200025 h 247650"/>
              <a:gd name="connsiteX1" fmla="*/ 85725 w 4933950"/>
              <a:gd name="connsiteY1" fmla="*/ 171450 h 247650"/>
              <a:gd name="connsiteX2" fmla="*/ 190500 w 4933950"/>
              <a:gd name="connsiteY2" fmla="*/ 104775 h 247650"/>
              <a:gd name="connsiteX3" fmla="*/ 276225 w 4933950"/>
              <a:gd name="connsiteY3" fmla="*/ 76200 h 247650"/>
              <a:gd name="connsiteX4" fmla="*/ 304800 w 4933950"/>
              <a:gd name="connsiteY4" fmla="*/ 85725 h 247650"/>
              <a:gd name="connsiteX5" fmla="*/ 333375 w 4933950"/>
              <a:gd name="connsiteY5" fmla="*/ 142875 h 247650"/>
              <a:gd name="connsiteX6" fmla="*/ 352425 w 4933950"/>
              <a:gd name="connsiteY6" fmla="*/ 171450 h 247650"/>
              <a:gd name="connsiteX7" fmla="*/ 466725 w 4933950"/>
              <a:gd name="connsiteY7" fmla="*/ 104775 h 247650"/>
              <a:gd name="connsiteX8" fmla="*/ 581025 w 4933950"/>
              <a:gd name="connsiteY8" fmla="*/ 47625 h 247650"/>
              <a:gd name="connsiteX9" fmla="*/ 600075 w 4933950"/>
              <a:gd name="connsiteY9" fmla="*/ 76200 h 247650"/>
              <a:gd name="connsiteX10" fmla="*/ 647700 w 4933950"/>
              <a:gd name="connsiteY10" fmla="*/ 180975 h 247650"/>
              <a:gd name="connsiteX11" fmla="*/ 904875 w 4933950"/>
              <a:gd name="connsiteY11" fmla="*/ 114300 h 247650"/>
              <a:gd name="connsiteX12" fmla="*/ 981075 w 4933950"/>
              <a:gd name="connsiteY12" fmla="*/ 85725 h 247650"/>
              <a:gd name="connsiteX13" fmla="*/ 1019175 w 4933950"/>
              <a:gd name="connsiteY13" fmla="*/ 76200 h 247650"/>
              <a:gd name="connsiteX14" fmla="*/ 1038225 w 4933950"/>
              <a:gd name="connsiteY14" fmla="*/ 104775 h 247650"/>
              <a:gd name="connsiteX15" fmla="*/ 1085850 w 4933950"/>
              <a:gd name="connsiteY15" fmla="*/ 190500 h 247650"/>
              <a:gd name="connsiteX16" fmla="*/ 1114425 w 4933950"/>
              <a:gd name="connsiteY16" fmla="*/ 200025 h 247650"/>
              <a:gd name="connsiteX17" fmla="*/ 1162050 w 4933950"/>
              <a:gd name="connsiteY17" fmla="*/ 133350 h 247650"/>
              <a:gd name="connsiteX18" fmla="*/ 1190625 w 4933950"/>
              <a:gd name="connsiteY18" fmla="*/ 114300 h 247650"/>
              <a:gd name="connsiteX19" fmla="*/ 1266825 w 4933950"/>
              <a:gd name="connsiteY19" fmla="*/ 123825 h 247650"/>
              <a:gd name="connsiteX20" fmla="*/ 1362075 w 4933950"/>
              <a:gd name="connsiteY20" fmla="*/ 161925 h 247650"/>
              <a:gd name="connsiteX21" fmla="*/ 1381125 w 4933950"/>
              <a:gd name="connsiteY21" fmla="*/ 190500 h 247650"/>
              <a:gd name="connsiteX22" fmla="*/ 1552575 w 4933950"/>
              <a:gd name="connsiteY22" fmla="*/ 47625 h 247650"/>
              <a:gd name="connsiteX23" fmla="*/ 1609725 w 4933950"/>
              <a:gd name="connsiteY23" fmla="*/ 0 h 247650"/>
              <a:gd name="connsiteX24" fmla="*/ 1666875 w 4933950"/>
              <a:gd name="connsiteY24" fmla="*/ 38100 h 247650"/>
              <a:gd name="connsiteX25" fmla="*/ 1733550 w 4933950"/>
              <a:gd name="connsiteY25" fmla="*/ 104775 h 247650"/>
              <a:gd name="connsiteX26" fmla="*/ 1847850 w 4933950"/>
              <a:gd name="connsiteY26" fmla="*/ 161925 h 247650"/>
              <a:gd name="connsiteX27" fmla="*/ 1981200 w 4933950"/>
              <a:gd name="connsiteY27" fmla="*/ 95250 h 247650"/>
              <a:gd name="connsiteX28" fmla="*/ 2009775 w 4933950"/>
              <a:gd name="connsiteY28" fmla="*/ 104775 h 247650"/>
              <a:gd name="connsiteX29" fmla="*/ 2076450 w 4933950"/>
              <a:gd name="connsiteY29" fmla="*/ 171450 h 247650"/>
              <a:gd name="connsiteX30" fmla="*/ 2105025 w 4933950"/>
              <a:gd name="connsiteY30" fmla="*/ 180975 h 247650"/>
              <a:gd name="connsiteX31" fmla="*/ 2257425 w 4933950"/>
              <a:gd name="connsiteY31" fmla="*/ 95250 h 247650"/>
              <a:gd name="connsiteX32" fmla="*/ 2286000 w 4933950"/>
              <a:gd name="connsiteY32" fmla="*/ 104775 h 247650"/>
              <a:gd name="connsiteX33" fmla="*/ 2333625 w 4933950"/>
              <a:gd name="connsiteY33" fmla="*/ 152400 h 247650"/>
              <a:gd name="connsiteX34" fmla="*/ 2438400 w 4933950"/>
              <a:gd name="connsiteY34" fmla="*/ 238125 h 247650"/>
              <a:gd name="connsiteX35" fmla="*/ 2514600 w 4933950"/>
              <a:gd name="connsiteY35" fmla="*/ 180975 h 247650"/>
              <a:gd name="connsiteX36" fmla="*/ 2609850 w 4933950"/>
              <a:gd name="connsiteY36" fmla="*/ 152400 h 247650"/>
              <a:gd name="connsiteX37" fmla="*/ 2705100 w 4933950"/>
              <a:gd name="connsiteY37" fmla="*/ 219075 h 247650"/>
              <a:gd name="connsiteX38" fmla="*/ 2809875 w 4933950"/>
              <a:gd name="connsiteY38" fmla="*/ 247650 h 247650"/>
              <a:gd name="connsiteX39" fmla="*/ 2933700 w 4933950"/>
              <a:gd name="connsiteY39" fmla="*/ 190500 h 247650"/>
              <a:gd name="connsiteX40" fmla="*/ 2971800 w 4933950"/>
              <a:gd name="connsiteY40" fmla="*/ 180975 h 247650"/>
              <a:gd name="connsiteX41" fmla="*/ 3124200 w 4933950"/>
              <a:gd name="connsiteY41" fmla="*/ 190500 h 247650"/>
              <a:gd name="connsiteX42" fmla="*/ 3219450 w 4933950"/>
              <a:gd name="connsiteY42" fmla="*/ 161925 h 247650"/>
              <a:gd name="connsiteX43" fmla="*/ 3305175 w 4933950"/>
              <a:gd name="connsiteY43" fmla="*/ 123825 h 247650"/>
              <a:gd name="connsiteX44" fmla="*/ 3362325 w 4933950"/>
              <a:gd name="connsiteY44" fmla="*/ 142875 h 247650"/>
              <a:gd name="connsiteX45" fmla="*/ 3476625 w 4933950"/>
              <a:gd name="connsiteY45" fmla="*/ 219075 h 247650"/>
              <a:gd name="connsiteX46" fmla="*/ 3524250 w 4933950"/>
              <a:gd name="connsiteY46" fmla="*/ 209550 h 247650"/>
              <a:gd name="connsiteX47" fmla="*/ 3648075 w 4933950"/>
              <a:gd name="connsiteY47" fmla="*/ 161925 h 247650"/>
              <a:gd name="connsiteX48" fmla="*/ 3695700 w 4933950"/>
              <a:gd name="connsiteY48" fmla="*/ 209550 h 247650"/>
              <a:gd name="connsiteX49" fmla="*/ 3724275 w 4933950"/>
              <a:gd name="connsiteY49" fmla="*/ 200025 h 247650"/>
              <a:gd name="connsiteX50" fmla="*/ 3829050 w 4933950"/>
              <a:gd name="connsiteY50" fmla="*/ 133350 h 247650"/>
              <a:gd name="connsiteX51" fmla="*/ 3886200 w 4933950"/>
              <a:gd name="connsiteY51" fmla="*/ 142875 h 247650"/>
              <a:gd name="connsiteX52" fmla="*/ 3962400 w 4933950"/>
              <a:gd name="connsiteY52" fmla="*/ 190500 h 247650"/>
              <a:gd name="connsiteX53" fmla="*/ 4038600 w 4933950"/>
              <a:gd name="connsiteY53" fmla="*/ 219075 h 247650"/>
              <a:gd name="connsiteX54" fmla="*/ 4133850 w 4933950"/>
              <a:gd name="connsiteY54" fmla="*/ 209550 h 247650"/>
              <a:gd name="connsiteX55" fmla="*/ 4229100 w 4933950"/>
              <a:gd name="connsiteY55" fmla="*/ 133350 h 247650"/>
              <a:gd name="connsiteX56" fmla="*/ 4257675 w 4933950"/>
              <a:gd name="connsiteY56" fmla="*/ 123825 h 247650"/>
              <a:gd name="connsiteX57" fmla="*/ 4314825 w 4933950"/>
              <a:gd name="connsiteY57" fmla="*/ 133350 h 247650"/>
              <a:gd name="connsiteX58" fmla="*/ 4391025 w 4933950"/>
              <a:gd name="connsiteY58" fmla="*/ 180975 h 247650"/>
              <a:gd name="connsiteX59" fmla="*/ 4486275 w 4933950"/>
              <a:gd name="connsiteY59" fmla="*/ 171450 h 247650"/>
              <a:gd name="connsiteX60" fmla="*/ 4514850 w 4933950"/>
              <a:gd name="connsiteY60" fmla="*/ 161925 h 247650"/>
              <a:gd name="connsiteX61" fmla="*/ 4572000 w 4933950"/>
              <a:gd name="connsiteY61" fmla="*/ 171450 h 247650"/>
              <a:gd name="connsiteX62" fmla="*/ 4686300 w 4933950"/>
              <a:gd name="connsiteY62" fmla="*/ 219075 h 247650"/>
              <a:gd name="connsiteX63" fmla="*/ 4714875 w 4933950"/>
              <a:gd name="connsiteY63" fmla="*/ 238125 h 247650"/>
              <a:gd name="connsiteX64" fmla="*/ 4791075 w 4933950"/>
              <a:gd name="connsiteY64" fmla="*/ 200025 h 247650"/>
              <a:gd name="connsiteX65" fmla="*/ 4886325 w 4933950"/>
              <a:gd name="connsiteY65" fmla="*/ 209550 h 247650"/>
              <a:gd name="connsiteX66" fmla="*/ 4933950 w 4933950"/>
              <a:gd name="connsiteY66" fmla="*/ 219075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933950" h="247650">
                <a:moveTo>
                  <a:pt x="0" y="200025"/>
                </a:moveTo>
                <a:cubicBezTo>
                  <a:pt x="46561" y="190713"/>
                  <a:pt x="46290" y="195111"/>
                  <a:pt x="85725" y="171450"/>
                </a:cubicBezTo>
                <a:cubicBezTo>
                  <a:pt x="121223" y="150151"/>
                  <a:pt x="151227" y="117866"/>
                  <a:pt x="190500" y="104775"/>
                </a:cubicBezTo>
                <a:lnTo>
                  <a:pt x="276225" y="76200"/>
                </a:lnTo>
                <a:cubicBezTo>
                  <a:pt x="285750" y="79375"/>
                  <a:pt x="296960" y="79453"/>
                  <a:pt x="304800" y="85725"/>
                </a:cubicBezTo>
                <a:cubicBezTo>
                  <a:pt x="327548" y="103923"/>
                  <a:pt x="321871" y="119868"/>
                  <a:pt x="333375" y="142875"/>
                </a:cubicBezTo>
                <a:cubicBezTo>
                  <a:pt x="338495" y="153114"/>
                  <a:pt x="346075" y="161925"/>
                  <a:pt x="352425" y="171450"/>
                </a:cubicBezTo>
                <a:cubicBezTo>
                  <a:pt x="417510" y="149755"/>
                  <a:pt x="359206" y="171974"/>
                  <a:pt x="466725" y="104775"/>
                </a:cubicBezTo>
                <a:cubicBezTo>
                  <a:pt x="528836" y="65956"/>
                  <a:pt x="522598" y="70996"/>
                  <a:pt x="581025" y="47625"/>
                </a:cubicBezTo>
                <a:cubicBezTo>
                  <a:pt x="587375" y="57150"/>
                  <a:pt x="595338" y="65778"/>
                  <a:pt x="600075" y="76200"/>
                </a:cubicBezTo>
                <a:cubicBezTo>
                  <a:pt x="654399" y="195713"/>
                  <a:pt x="604433" y="116074"/>
                  <a:pt x="647700" y="180975"/>
                </a:cubicBezTo>
                <a:cubicBezTo>
                  <a:pt x="812143" y="126161"/>
                  <a:pt x="541034" y="214670"/>
                  <a:pt x="904875" y="114300"/>
                </a:cubicBezTo>
                <a:cubicBezTo>
                  <a:pt x="931025" y="107086"/>
                  <a:pt x="955340" y="94303"/>
                  <a:pt x="981075" y="85725"/>
                </a:cubicBezTo>
                <a:cubicBezTo>
                  <a:pt x="993494" y="81585"/>
                  <a:pt x="1006475" y="79375"/>
                  <a:pt x="1019175" y="76200"/>
                </a:cubicBezTo>
                <a:cubicBezTo>
                  <a:pt x="1025525" y="85725"/>
                  <a:pt x="1032457" y="94887"/>
                  <a:pt x="1038225" y="104775"/>
                </a:cubicBezTo>
                <a:cubicBezTo>
                  <a:pt x="1054696" y="133011"/>
                  <a:pt x="1065430" y="164974"/>
                  <a:pt x="1085850" y="190500"/>
                </a:cubicBezTo>
                <a:cubicBezTo>
                  <a:pt x="1092122" y="198340"/>
                  <a:pt x="1104900" y="196850"/>
                  <a:pt x="1114425" y="200025"/>
                </a:cubicBezTo>
                <a:cubicBezTo>
                  <a:pt x="1125242" y="183800"/>
                  <a:pt x="1150235" y="145165"/>
                  <a:pt x="1162050" y="133350"/>
                </a:cubicBezTo>
                <a:cubicBezTo>
                  <a:pt x="1170145" y="125255"/>
                  <a:pt x="1181100" y="120650"/>
                  <a:pt x="1190625" y="114300"/>
                </a:cubicBezTo>
                <a:cubicBezTo>
                  <a:pt x="1216025" y="117475"/>
                  <a:pt x="1241796" y="118462"/>
                  <a:pt x="1266825" y="123825"/>
                </a:cubicBezTo>
                <a:cubicBezTo>
                  <a:pt x="1308020" y="132653"/>
                  <a:pt x="1326821" y="144298"/>
                  <a:pt x="1362075" y="161925"/>
                </a:cubicBezTo>
                <a:cubicBezTo>
                  <a:pt x="1368425" y="171450"/>
                  <a:pt x="1370440" y="194609"/>
                  <a:pt x="1381125" y="190500"/>
                </a:cubicBezTo>
                <a:cubicBezTo>
                  <a:pt x="1447549" y="164952"/>
                  <a:pt x="1501778" y="94515"/>
                  <a:pt x="1552575" y="47625"/>
                </a:cubicBezTo>
                <a:cubicBezTo>
                  <a:pt x="1570796" y="30805"/>
                  <a:pt x="1590675" y="15875"/>
                  <a:pt x="1609725" y="0"/>
                </a:cubicBezTo>
                <a:cubicBezTo>
                  <a:pt x="1628775" y="12700"/>
                  <a:pt x="1649397" y="23311"/>
                  <a:pt x="1666875" y="38100"/>
                </a:cubicBezTo>
                <a:cubicBezTo>
                  <a:pt x="1690869" y="58403"/>
                  <a:pt x="1708405" y="85916"/>
                  <a:pt x="1733550" y="104775"/>
                </a:cubicBezTo>
                <a:cubicBezTo>
                  <a:pt x="1783951" y="142576"/>
                  <a:pt x="1801809" y="146578"/>
                  <a:pt x="1847850" y="161925"/>
                </a:cubicBezTo>
                <a:cubicBezTo>
                  <a:pt x="1941078" y="103657"/>
                  <a:pt x="1895634" y="123772"/>
                  <a:pt x="1981200" y="95250"/>
                </a:cubicBezTo>
                <a:cubicBezTo>
                  <a:pt x="1990725" y="98425"/>
                  <a:pt x="2001935" y="98503"/>
                  <a:pt x="2009775" y="104775"/>
                </a:cubicBezTo>
                <a:cubicBezTo>
                  <a:pt x="2034318" y="124410"/>
                  <a:pt x="2046632" y="161511"/>
                  <a:pt x="2076450" y="171450"/>
                </a:cubicBezTo>
                <a:lnTo>
                  <a:pt x="2105025" y="180975"/>
                </a:lnTo>
                <a:cubicBezTo>
                  <a:pt x="2135223" y="162101"/>
                  <a:pt x="2220880" y="105217"/>
                  <a:pt x="2257425" y="95250"/>
                </a:cubicBezTo>
                <a:cubicBezTo>
                  <a:pt x="2267111" y="92608"/>
                  <a:pt x="2276475" y="101600"/>
                  <a:pt x="2286000" y="104775"/>
                </a:cubicBezTo>
                <a:cubicBezTo>
                  <a:pt x="2301875" y="120650"/>
                  <a:pt x="2316729" y="137616"/>
                  <a:pt x="2333625" y="152400"/>
                </a:cubicBezTo>
                <a:cubicBezTo>
                  <a:pt x="2367585" y="182115"/>
                  <a:pt x="2438400" y="238125"/>
                  <a:pt x="2438400" y="238125"/>
                </a:cubicBezTo>
                <a:cubicBezTo>
                  <a:pt x="2463800" y="219075"/>
                  <a:pt x="2487033" y="196727"/>
                  <a:pt x="2514600" y="180975"/>
                </a:cubicBezTo>
                <a:cubicBezTo>
                  <a:pt x="2532636" y="170668"/>
                  <a:pt x="2585864" y="158396"/>
                  <a:pt x="2609850" y="152400"/>
                </a:cubicBezTo>
                <a:cubicBezTo>
                  <a:pt x="2629501" y="167138"/>
                  <a:pt x="2687765" y="211937"/>
                  <a:pt x="2705100" y="219075"/>
                </a:cubicBezTo>
                <a:cubicBezTo>
                  <a:pt x="2738574" y="232858"/>
                  <a:pt x="2774950" y="238125"/>
                  <a:pt x="2809875" y="247650"/>
                </a:cubicBezTo>
                <a:cubicBezTo>
                  <a:pt x="2852210" y="226482"/>
                  <a:pt x="2889305" y="205298"/>
                  <a:pt x="2933700" y="190500"/>
                </a:cubicBezTo>
                <a:cubicBezTo>
                  <a:pt x="2946119" y="186360"/>
                  <a:pt x="2959100" y="184150"/>
                  <a:pt x="2971800" y="180975"/>
                </a:cubicBezTo>
                <a:cubicBezTo>
                  <a:pt x="3059221" y="210115"/>
                  <a:pt x="3008969" y="202023"/>
                  <a:pt x="3124200" y="190500"/>
                </a:cubicBezTo>
                <a:cubicBezTo>
                  <a:pt x="3155950" y="180975"/>
                  <a:pt x="3188346" y="173384"/>
                  <a:pt x="3219450" y="161925"/>
                </a:cubicBezTo>
                <a:cubicBezTo>
                  <a:pt x="3248792" y="151115"/>
                  <a:pt x="3274179" y="127958"/>
                  <a:pt x="3305175" y="123825"/>
                </a:cubicBezTo>
                <a:cubicBezTo>
                  <a:pt x="3325079" y="121171"/>
                  <a:pt x="3362325" y="142875"/>
                  <a:pt x="3362325" y="142875"/>
                </a:cubicBezTo>
                <a:cubicBezTo>
                  <a:pt x="3390730" y="166546"/>
                  <a:pt x="3436038" y="211696"/>
                  <a:pt x="3476625" y="219075"/>
                </a:cubicBezTo>
                <a:cubicBezTo>
                  <a:pt x="3492553" y="221971"/>
                  <a:pt x="3508375" y="212725"/>
                  <a:pt x="3524250" y="209550"/>
                </a:cubicBezTo>
                <a:cubicBezTo>
                  <a:pt x="3620867" y="145138"/>
                  <a:pt x="3576658" y="144071"/>
                  <a:pt x="3648075" y="161925"/>
                </a:cubicBezTo>
                <a:cubicBezTo>
                  <a:pt x="3663950" y="177800"/>
                  <a:pt x="3675620" y="199510"/>
                  <a:pt x="3695700" y="209550"/>
                </a:cubicBezTo>
                <a:cubicBezTo>
                  <a:pt x="3704680" y="214040"/>
                  <a:pt x="3715558" y="205006"/>
                  <a:pt x="3724275" y="200025"/>
                </a:cubicBezTo>
                <a:cubicBezTo>
                  <a:pt x="3760218" y="179486"/>
                  <a:pt x="3829050" y="133350"/>
                  <a:pt x="3829050" y="133350"/>
                </a:cubicBezTo>
                <a:cubicBezTo>
                  <a:pt x="3848100" y="136525"/>
                  <a:pt x="3868449" y="135267"/>
                  <a:pt x="3886200" y="142875"/>
                </a:cubicBezTo>
                <a:cubicBezTo>
                  <a:pt x="3913731" y="154674"/>
                  <a:pt x="3935609" y="177105"/>
                  <a:pt x="3962400" y="190500"/>
                </a:cubicBezTo>
                <a:cubicBezTo>
                  <a:pt x="3986663" y="202632"/>
                  <a:pt x="4013200" y="209550"/>
                  <a:pt x="4038600" y="219075"/>
                </a:cubicBezTo>
                <a:cubicBezTo>
                  <a:pt x="4070350" y="215900"/>
                  <a:pt x="4104752" y="222644"/>
                  <a:pt x="4133850" y="209550"/>
                </a:cubicBezTo>
                <a:cubicBezTo>
                  <a:pt x="4170929" y="192865"/>
                  <a:pt x="4195670" y="156494"/>
                  <a:pt x="4229100" y="133350"/>
                </a:cubicBezTo>
                <a:cubicBezTo>
                  <a:pt x="4237355" y="127635"/>
                  <a:pt x="4248150" y="127000"/>
                  <a:pt x="4257675" y="123825"/>
                </a:cubicBezTo>
                <a:cubicBezTo>
                  <a:pt x="4276725" y="127000"/>
                  <a:pt x="4297074" y="125742"/>
                  <a:pt x="4314825" y="133350"/>
                </a:cubicBezTo>
                <a:cubicBezTo>
                  <a:pt x="4342356" y="145149"/>
                  <a:pt x="4391025" y="180975"/>
                  <a:pt x="4391025" y="180975"/>
                </a:cubicBezTo>
                <a:cubicBezTo>
                  <a:pt x="4422775" y="177800"/>
                  <a:pt x="4454738" y="176302"/>
                  <a:pt x="4486275" y="171450"/>
                </a:cubicBezTo>
                <a:cubicBezTo>
                  <a:pt x="4496198" y="169923"/>
                  <a:pt x="4504810" y="161925"/>
                  <a:pt x="4514850" y="161925"/>
                </a:cubicBezTo>
                <a:cubicBezTo>
                  <a:pt x="4534163" y="161925"/>
                  <a:pt x="4552950" y="168275"/>
                  <a:pt x="4572000" y="171450"/>
                </a:cubicBezTo>
                <a:cubicBezTo>
                  <a:pt x="4610100" y="187325"/>
                  <a:pt x="4648897" y="201620"/>
                  <a:pt x="4686300" y="219075"/>
                </a:cubicBezTo>
                <a:cubicBezTo>
                  <a:pt x="4696674" y="223916"/>
                  <a:pt x="4703427" y="238125"/>
                  <a:pt x="4714875" y="238125"/>
                </a:cubicBezTo>
                <a:cubicBezTo>
                  <a:pt x="4738177" y="238125"/>
                  <a:pt x="4771675" y="212958"/>
                  <a:pt x="4791075" y="200025"/>
                </a:cubicBezTo>
                <a:cubicBezTo>
                  <a:pt x="4822825" y="203200"/>
                  <a:pt x="4854697" y="205333"/>
                  <a:pt x="4886325" y="209550"/>
                </a:cubicBezTo>
                <a:cubicBezTo>
                  <a:pt x="4902372" y="211690"/>
                  <a:pt x="4933950" y="219075"/>
                  <a:pt x="4933950" y="219075"/>
                </a:cubicBezTo>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TextBox 17"/>
          <p:cNvSpPr txBox="1"/>
          <p:nvPr/>
        </p:nvSpPr>
        <p:spPr>
          <a:xfrm>
            <a:off x="2505075" y="2786389"/>
            <a:ext cx="1629993" cy="646331"/>
          </a:xfrm>
          <a:prstGeom prst="rect">
            <a:avLst/>
          </a:prstGeom>
          <a:noFill/>
        </p:spPr>
        <p:txBody>
          <a:bodyPr wrap="square" rtlCol="0">
            <a:spAutoFit/>
          </a:bodyPr>
          <a:lstStyle/>
          <a:p>
            <a:pPr algn="ctr"/>
            <a:r>
              <a:rPr lang="en-AU" sz="3600" dirty="0"/>
              <a:t>V</a:t>
            </a:r>
            <a:r>
              <a:rPr lang="en-AU" sz="3600" baseline="-25000" dirty="0"/>
              <a:t>A</a:t>
            </a:r>
            <a:endParaRPr lang="en-AU" sz="2400" dirty="0"/>
          </a:p>
        </p:txBody>
      </p:sp>
      <p:sp>
        <p:nvSpPr>
          <p:cNvPr id="19" name="TextBox 18"/>
          <p:cNvSpPr txBox="1"/>
          <p:nvPr/>
        </p:nvSpPr>
        <p:spPr>
          <a:xfrm>
            <a:off x="5206579" y="5292790"/>
            <a:ext cx="2102691" cy="584775"/>
          </a:xfrm>
          <a:prstGeom prst="rect">
            <a:avLst/>
          </a:prstGeom>
          <a:noFill/>
        </p:spPr>
        <p:txBody>
          <a:bodyPr wrap="square" rtlCol="0">
            <a:spAutoFit/>
          </a:bodyPr>
          <a:lstStyle/>
          <a:p>
            <a:pPr algn="ctr"/>
            <a:r>
              <a:rPr lang="en-AU" sz="3200" dirty="0"/>
              <a:t>Time</a:t>
            </a:r>
            <a:endParaRPr lang="en-AU" dirty="0"/>
          </a:p>
        </p:txBody>
      </p:sp>
      <p:grpSp>
        <p:nvGrpSpPr>
          <p:cNvPr id="42" name="Group 41"/>
          <p:cNvGrpSpPr/>
          <p:nvPr/>
        </p:nvGrpSpPr>
        <p:grpSpPr>
          <a:xfrm>
            <a:off x="4303746" y="3289332"/>
            <a:ext cx="3862774" cy="1138846"/>
            <a:chOff x="4303746" y="3289332"/>
            <a:chExt cx="3862774" cy="618612"/>
          </a:xfrm>
        </p:grpSpPr>
        <p:cxnSp>
          <p:nvCxnSpPr>
            <p:cNvPr id="21" name="Straight Arrow Connector 20"/>
            <p:cNvCxnSpPr/>
            <p:nvPr/>
          </p:nvCxnSpPr>
          <p:spPr>
            <a:xfrm>
              <a:off x="4719638" y="3289333"/>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143501" y="3294095"/>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576888" y="3289332"/>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995988" y="3289333"/>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419851" y="3294095"/>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853238" y="3289332"/>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309270" y="3289333"/>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7733133" y="3294095"/>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8166520" y="3289332"/>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4303746" y="3294095"/>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4303746" y="1745057"/>
            <a:ext cx="3862774" cy="1138846"/>
            <a:chOff x="4303746" y="3289332"/>
            <a:chExt cx="3862774" cy="618612"/>
          </a:xfrm>
        </p:grpSpPr>
        <p:cxnSp>
          <p:nvCxnSpPr>
            <p:cNvPr id="44" name="Straight Arrow Connector 43"/>
            <p:cNvCxnSpPr/>
            <p:nvPr/>
          </p:nvCxnSpPr>
          <p:spPr>
            <a:xfrm>
              <a:off x="4719638" y="3289333"/>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143501" y="3294095"/>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576888" y="3289332"/>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5995988" y="3289333"/>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6419851" y="3294095"/>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6853238" y="3289332"/>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7309270" y="3289333"/>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7733133" y="3294095"/>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8166520" y="3289332"/>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4303746" y="3294095"/>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5792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84223" y="485397"/>
            <a:ext cx="6608872" cy="4765011"/>
            <a:chOff x="-202805" y="485397"/>
            <a:chExt cx="6608872" cy="4765011"/>
          </a:xfrm>
        </p:grpSpPr>
        <p:sp>
          <p:nvSpPr>
            <p:cNvPr id="18" name="TextBox 17"/>
            <p:cNvSpPr txBox="1"/>
            <p:nvPr/>
          </p:nvSpPr>
          <p:spPr>
            <a:xfrm>
              <a:off x="-202805" y="2765700"/>
              <a:ext cx="1310199" cy="519525"/>
            </a:xfrm>
            <a:prstGeom prst="rect">
              <a:avLst/>
            </a:prstGeom>
            <a:noFill/>
          </p:spPr>
          <p:txBody>
            <a:bodyPr wrap="square" rtlCol="0">
              <a:spAutoFit/>
            </a:bodyPr>
            <a:lstStyle/>
            <a:p>
              <a:pPr algn="ctr"/>
              <a:r>
                <a:rPr lang="en-AU" sz="3600" dirty="0"/>
                <a:t>V</a:t>
              </a:r>
              <a:r>
                <a:rPr lang="en-AU" sz="3600" baseline="-25000" dirty="0"/>
                <a:t>A</a:t>
              </a:r>
              <a:endParaRPr lang="en-AU" sz="2400" dirty="0"/>
            </a:p>
          </p:txBody>
        </p:sp>
        <p:grpSp>
          <p:nvGrpSpPr>
            <p:cNvPr id="7" name="Group 6"/>
            <p:cNvGrpSpPr/>
            <p:nvPr/>
          </p:nvGrpSpPr>
          <p:grpSpPr>
            <a:xfrm>
              <a:off x="815478" y="485397"/>
              <a:ext cx="5590589" cy="4765011"/>
              <a:chOff x="815478" y="485397"/>
              <a:chExt cx="5590589" cy="4765011"/>
            </a:xfrm>
          </p:grpSpPr>
          <p:cxnSp>
            <p:nvCxnSpPr>
              <p:cNvPr id="14" name="Straight Connector 13"/>
              <p:cNvCxnSpPr/>
              <p:nvPr/>
            </p:nvCxnSpPr>
            <p:spPr>
              <a:xfrm>
                <a:off x="830790" y="1414108"/>
                <a:ext cx="0" cy="336625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815478" y="4780362"/>
                <a:ext cx="38791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830790" y="2176631"/>
                <a:ext cx="3965942" cy="199063"/>
              </a:xfrm>
              <a:custGeom>
                <a:avLst/>
                <a:gdLst>
                  <a:gd name="connsiteX0" fmla="*/ 0 w 4933950"/>
                  <a:gd name="connsiteY0" fmla="*/ 200025 h 247650"/>
                  <a:gd name="connsiteX1" fmla="*/ 85725 w 4933950"/>
                  <a:gd name="connsiteY1" fmla="*/ 171450 h 247650"/>
                  <a:gd name="connsiteX2" fmla="*/ 190500 w 4933950"/>
                  <a:gd name="connsiteY2" fmla="*/ 104775 h 247650"/>
                  <a:gd name="connsiteX3" fmla="*/ 276225 w 4933950"/>
                  <a:gd name="connsiteY3" fmla="*/ 76200 h 247650"/>
                  <a:gd name="connsiteX4" fmla="*/ 304800 w 4933950"/>
                  <a:gd name="connsiteY4" fmla="*/ 85725 h 247650"/>
                  <a:gd name="connsiteX5" fmla="*/ 333375 w 4933950"/>
                  <a:gd name="connsiteY5" fmla="*/ 142875 h 247650"/>
                  <a:gd name="connsiteX6" fmla="*/ 352425 w 4933950"/>
                  <a:gd name="connsiteY6" fmla="*/ 171450 h 247650"/>
                  <a:gd name="connsiteX7" fmla="*/ 466725 w 4933950"/>
                  <a:gd name="connsiteY7" fmla="*/ 104775 h 247650"/>
                  <a:gd name="connsiteX8" fmla="*/ 581025 w 4933950"/>
                  <a:gd name="connsiteY8" fmla="*/ 47625 h 247650"/>
                  <a:gd name="connsiteX9" fmla="*/ 600075 w 4933950"/>
                  <a:gd name="connsiteY9" fmla="*/ 76200 h 247650"/>
                  <a:gd name="connsiteX10" fmla="*/ 647700 w 4933950"/>
                  <a:gd name="connsiteY10" fmla="*/ 180975 h 247650"/>
                  <a:gd name="connsiteX11" fmla="*/ 904875 w 4933950"/>
                  <a:gd name="connsiteY11" fmla="*/ 114300 h 247650"/>
                  <a:gd name="connsiteX12" fmla="*/ 981075 w 4933950"/>
                  <a:gd name="connsiteY12" fmla="*/ 85725 h 247650"/>
                  <a:gd name="connsiteX13" fmla="*/ 1019175 w 4933950"/>
                  <a:gd name="connsiteY13" fmla="*/ 76200 h 247650"/>
                  <a:gd name="connsiteX14" fmla="*/ 1038225 w 4933950"/>
                  <a:gd name="connsiteY14" fmla="*/ 104775 h 247650"/>
                  <a:gd name="connsiteX15" fmla="*/ 1085850 w 4933950"/>
                  <a:gd name="connsiteY15" fmla="*/ 190500 h 247650"/>
                  <a:gd name="connsiteX16" fmla="*/ 1114425 w 4933950"/>
                  <a:gd name="connsiteY16" fmla="*/ 200025 h 247650"/>
                  <a:gd name="connsiteX17" fmla="*/ 1162050 w 4933950"/>
                  <a:gd name="connsiteY17" fmla="*/ 133350 h 247650"/>
                  <a:gd name="connsiteX18" fmla="*/ 1190625 w 4933950"/>
                  <a:gd name="connsiteY18" fmla="*/ 114300 h 247650"/>
                  <a:gd name="connsiteX19" fmla="*/ 1266825 w 4933950"/>
                  <a:gd name="connsiteY19" fmla="*/ 123825 h 247650"/>
                  <a:gd name="connsiteX20" fmla="*/ 1362075 w 4933950"/>
                  <a:gd name="connsiteY20" fmla="*/ 161925 h 247650"/>
                  <a:gd name="connsiteX21" fmla="*/ 1381125 w 4933950"/>
                  <a:gd name="connsiteY21" fmla="*/ 190500 h 247650"/>
                  <a:gd name="connsiteX22" fmla="*/ 1552575 w 4933950"/>
                  <a:gd name="connsiteY22" fmla="*/ 47625 h 247650"/>
                  <a:gd name="connsiteX23" fmla="*/ 1609725 w 4933950"/>
                  <a:gd name="connsiteY23" fmla="*/ 0 h 247650"/>
                  <a:gd name="connsiteX24" fmla="*/ 1666875 w 4933950"/>
                  <a:gd name="connsiteY24" fmla="*/ 38100 h 247650"/>
                  <a:gd name="connsiteX25" fmla="*/ 1733550 w 4933950"/>
                  <a:gd name="connsiteY25" fmla="*/ 104775 h 247650"/>
                  <a:gd name="connsiteX26" fmla="*/ 1847850 w 4933950"/>
                  <a:gd name="connsiteY26" fmla="*/ 161925 h 247650"/>
                  <a:gd name="connsiteX27" fmla="*/ 1981200 w 4933950"/>
                  <a:gd name="connsiteY27" fmla="*/ 95250 h 247650"/>
                  <a:gd name="connsiteX28" fmla="*/ 2009775 w 4933950"/>
                  <a:gd name="connsiteY28" fmla="*/ 104775 h 247650"/>
                  <a:gd name="connsiteX29" fmla="*/ 2076450 w 4933950"/>
                  <a:gd name="connsiteY29" fmla="*/ 171450 h 247650"/>
                  <a:gd name="connsiteX30" fmla="*/ 2105025 w 4933950"/>
                  <a:gd name="connsiteY30" fmla="*/ 180975 h 247650"/>
                  <a:gd name="connsiteX31" fmla="*/ 2257425 w 4933950"/>
                  <a:gd name="connsiteY31" fmla="*/ 95250 h 247650"/>
                  <a:gd name="connsiteX32" fmla="*/ 2286000 w 4933950"/>
                  <a:gd name="connsiteY32" fmla="*/ 104775 h 247650"/>
                  <a:gd name="connsiteX33" fmla="*/ 2333625 w 4933950"/>
                  <a:gd name="connsiteY33" fmla="*/ 152400 h 247650"/>
                  <a:gd name="connsiteX34" fmla="*/ 2438400 w 4933950"/>
                  <a:gd name="connsiteY34" fmla="*/ 238125 h 247650"/>
                  <a:gd name="connsiteX35" fmla="*/ 2514600 w 4933950"/>
                  <a:gd name="connsiteY35" fmla="*/ 180975 h 247650"/>
                  <a:gd name="connsiteX36" fmla="*/ 2609850 w 4933950"/>
                  <a:gd name="connsiteY36" fmla="*/ 152400 h 247650"/>
                  <a:gd name="connsiteX37" fmla="*/ 2705100 w 4933950"/>
                  <a:gd name="connsiteY37" fmla="*/ 219075 h 247650"/>
                  <a:gd name="connsiteX38" fmla="*/ 2809875 w 4933950"/>
                  <a:gd name="connsiteY38" fmla="*/ 247650 h 247650"/>
                  <a:gd name="connsiteX39" fmla="*/ 2933700 w 4933950"/>
                  <a:gd name="connsiteY39" fmla="*/ 190500 h 247650"/>
                  <a:gd name="connsiteX40" fmla="*/ 2971800 w 4933950"/>
                  <a:gd name="connsiteY40" fmla="*/ 180975 h 247650"/>
                  <a:gd name="connsiteX41" fmla="*/ 3124200 w 4933950"/>
                  <a:gd name="connsiteY41" fmla="*/ 190500 h 247650"/>
                  <a:gd name="connsiteX42" fmla="*/ 3219450 w 4933950"/>
                  <a:gd name="connsiteY42" fmla="*/ 161925 h 247650"/>
                  <a:gd name="connsiteX43" fmla="*/ 3305175 w 4933950"/>
                  <a:gd name="connsiteY43" fmla="*/ 123825 h 247650"/>
                  <a:gd name="connsiteX44" fmla="*/ 3362325 w 4933950"/>
                  <a:gd name="connsiteY44" fmla="*/ 142875 h 247650"/>
                  <a:gd name="connsiteX45" fmla="*/ 3476625 w 4933950"/>
                  <a:gd name="connsiteY45" fmla="*/ 219075 h 247650"/>
                  <a:gd name="connsiteX46" fmla="*/ 3524250 w 4933950"/>
                  <a:gd name="connsiteY46" fmla="*/ 209550 h 247650"/>
                  <a:gd name="connsiteX47" fmla="*/ 3648075 w 4933950"/>
                  <a:gd name="connsiteY47" fmla="*/ 161925 h 247650"/>
                  <a:gd name="connsiteX48" fmla="*/ 3695700 w 4933950"/>
                  <a:gd name="connsiteY48" fmla="*/ 209550 h 247650"/>
                  <a:gd name="connsiteX49" fmla="*/ 3724275 w 4933950"/>
                  <a:gd name="connsiteY49" fmla="*/ 200025 h 247650"/>
                  <a:gd name="connsiteX50" fmla="*/ 3829050 w 4933950"/>
                  <a:gd name="connsiteY50" fmla="*/ 133350 h 247650"/>
                  <a:gd name="connsiteX51" fmla="*/ 3886200 w 4933950"/>
                  <a:gd name="connsiteY51" fmla="*/ 142875 h 247650"/>
                  <a:gd name="connsiteX52" fmla="*/ 3962400 w 4933950"/>
                  <a:gd name="connsiteY52" fmla="*/ 190500 h 247650"/>
                  <a:gd name="connsiteX53" fmla="*/ 4038600 w 4933950"/>
                  <a:gd name="connsiteY53" fmla="*/ 219075 h 247650"/>
                  <a:gd name="connsiteX54" fmla="*/ 4133850 w 4933950"/>
                  <a:gd name="connsiteY54" fmla="*/ 209550 h 247650"/>
                  <a:gd name="connsiteX55" fmla="*/ 4229100 w 4933950"/>
                  <a:gd name="connsiteY55" fmla="*/ 133350 h 247650"/>
                  <a:gd name="connsiteX56" fmla="*/ 4257675 w 4933950"/>
                  <a:gd name="connsiteY56" fmla="*/ 123825 h 247650"/>
                  <a:gd name="connsiteX57" fmla="*/ 4314825 w 4933950"/>
                  <a:gd name="connsiteY57" fmla="*/ 133350 h 247650"/>
                  <a:gd name="connsiteX58" fmla="*/ 4391025 w 4933950"/>
                  <a:gd name="connsiteY58" fmla="*/ 180975 h 247650"/>
                  <a:gd name="connsiteX59" fmla="*/ 4486275 w 4933950"/>
                  <a:gd name="connsiteY59" fmla="*/ 171450 h 247650"/>
                  <a:gd name="connsiteX60" fmla="*/ 4514850 w 4933950"/>
                  <a:gd name="connsiteY60" fmla="*/ 161925 h 247650"/>
                  <a:gd name="connsiteX61" fmla="*/ 4572000 w 4933950"/>
                  <a:gd name="connsiteY61" fmla="*/ 171450 h 247650"/>
                  <a:gd name="connsiteX62" fmla="*/ 4686300 w 4933950"/>
                  <a:gd name="connsiteY62" fmla="*/ 219075 h 247650"/>
                  <a:gd name="connsiteX63" fmla="*/ 4714875 w 4933950"/>
                  <a:gd name="connsiteY63" fmla="*/ 238125 h 247650"/>
                  <a:gd name="connsiteX64" fmla="*/ 4791075 w 4933950"/>
                  <a:gd name="connsiteY64" fmla="*/ 200025 h 247650"/>
                  <a:gd name="connsiteX65" fmla="*/ 4886325 w 4933950"/>
                  <a:gd name="connsiteY65" fmla="*/ 209550 h 247650"/>
                  <a:gd name="connsiteX66" fmla="*/ 4933950 w 4933950"/>
                  <a:gd name="connsiteY66" fmla="*/ 219075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933950" h="247650">
                    <a:moveTo>
                      <a:pt x="0" y="200025"/>
                    </a:moveTo>
                    <a:cubicBezTo>
                      <a:pt x="46561" y="190713"/>
                      <a:pt x="46290" y="195111"/>
                      <a:pt x="85725" y="171450"/>
                    </a:cubicBezTo>
                    <a:cubicBezTo>
                      <a:pt x="121223" y="150151"/>
                      <a:pt x="151227" y="117866"/>
                      <a:pt x="190500" y="104775"/>
                    </a:cubicBezTo>
                    <a:lnTo>
                      <a:pt x="276225" y="76200"/>
                    </a:lnTo>
                    <a:cubicBezTo>
                      <a:pt x="285750" y="79375"/>
                      <a:pt x="296960" y="79453"/>
                      <a:pt x="304800" y="85725"/>
                    </a:cubicBezTo>
                    <a:cubicBezTo>
                      <a:pt x="327548" y="103923"/>
                      <a:pt x="321871" y="119868"/>
                      <a:pt x="333375" y="142875"/>
                    </a:cubicBezTo>
                    <a:cubicBezTo>
                      <a:pt x="338495" y="153114"/>
                      <a:pt x="346075" y="161925"/>
                      <a:pt x="352425" y="171450"/>
                    </a:cubicBezTo>
                    <a:cubicBezTo>
                      <a:pt x="417510" y="149755"/>
                      <a:pt x="359206" y="171974"/>
                      <a:pt x="466725" y="104775"/>
                    </a:cubicBezTo>
                    <a:cubicBezTo>
                      <a:pt x="528836" y="65956"/>
                      <a:pt x="522598" y="70996"/>
                      <a:pt x="581025" y="47625"/>
                    </a:cubicBezTo>
                    <a:cubicBezTo>
                      <a:pt x="587375" y="57150"/>
                      <a:pt x="595338" y="65778"/>
                      <a:pt x="600075" y="76200"/>
                    </a:cubicBezTo>
                    <a:cubicBezTo>
                      <a:pt x="654399" y="195713"/>
                      <a:pt x="604433" y="116074"/>
                      <a:pt x="647700" y="180975"/>
                    </a:cubicBezTo>
                    <a:cubicBezTo>
                      <a:pt x="812143" y="126161"/>
                      <a:pt x="541034" y="214670"/>
                      <a:pt x="904875" y="114300"/>
                    </a:cubicBezTo>
                    <a:cubicBezTo>
                      <a:pt x="931025" y="107086"/>
                      <a:pt x="955340" y="94303"/>
                      <a:pt x="981075" y="85725"/>
                    </a:cubicBezTo>
                    <a:cubicBezTo>
                      <a:pt x="993494" y="81585"/>
                      <a:pt x="1006475" y="79375"/>
                      <a:pt x="1019175" y="76200"/>
                    </a:cubicBezTo>
                    <a:cubicBezTo>
                      <a:pt x="1025525" y="85725"/>
                      <a:pt x="1032457" y="94887"/>
                      <a:pt x="1038225" y="104775"/>
                    </a:cubicBezTo>
                    <a:cubicBezTo>
                      <a:pt x="1054696" y="133011"/>
                      <a:pt x="1065430" y="164974"/>
                      <a:pt x="1085850" y="190500"/>
                    </a:cubicBezTo>
                    <a:cubicBezTo>
                      <a:pt x="1092122" y="198340"/>
                      <a:pt x="1104900" y="196850"/>
                      <a:pt x="1114425" y="200025"/>
                    </a:cubicBezTo>
                    <a:cubicBezTo>
                      <a:pt x="1125242" y="183800"/>
                      <a:pt x="1150235" y="145165"/>
                      <a:pt x="1162050" y="133350"/>
                    </a:cubicBezTo>
                    <a:cubicBezTo>
                      <a:pt x="1170145" y="125255"/>
                      <a:pt x="1181100" y="120650"/>
                      <a:pt x="1190625" y="114300"/>
                    </a:cubicBezTo>
                    <a:cubicBezTo>
                      <a:pt x="1216025" y="117475"/>
                      <a:pt x="1241796" y="118462"/>
                      <a:pt x="1266825" y="123825"/>
                    </a:cubicBezTo>
                    <a:cubicBezTo>
                      <a:pt x="1308020" y="132653"/>
                      <a:pt x="1326821" y="144298"/>
                      <a:pt x="1362075" y="161925"/>
                    </a:cubicBezTo>
                    <a:cubicBezTo>
                      <a:pt x="1368425" y="171450"/>
                      <a:pt x="1370440" y="194609"/>
                      <a:pt x="1381125" y="190500"/>
                    </a:cubicBezTo>
                    <a:cubicBezTo>
                      <a:pt x="1447549" y="164952"/>
                      <a:pt x="1501778" y="94515"/>
                      <a:pt x="1552575" y="47625"/>
                    </a:cubicBezTo>
                    <a:cubicBezTo>
                      <a:pt x="1570796" y="30805"/>
                      <a:pt x="1590675" y="15875"/>
                      <a:pt x="1609725" y="0"/>
                    </a:cubicBezTo>
                    <a:cubicBezTo>
                      <a:pt x="1628775" y="12700"/>
                      <a:pt x="1649397" y="23311"/>
                      <a:pt x="1666875" y="38100"/>
                    </a:cubicBezTo>
                    <a:cubicBezTo>
                      <a:pt x="1690869" y="58403"/>
                      <a:pt x="1708405" y="85916"/>
                      <a:pt x="1733550" y="104775"/>
                    </a:cubicBezTo>
                    <a:cubicBezTo>
                      <a:pt x="1783951" y="142576"/>
                      <a:pt x="1801809" y="146578"/>
                      <a:pt x="1847850" y="161925"/>
                    </a:cubicBezTo>
                    <a:cubicBezTo>
                      <a:pt x="1941078" y="103657"/>
                      <a:pt x="1895634" y="123772"/>
                      <a:pt x="1981200" y="95250"/>
                    </a:cubicBezTo>
                    <a:cubicBezTo>
                      <a:pt x="1990725" y="98425"/>
                      <a:pt x="2001935" y="98503"/>
                      <a:pt x="2009775" y="104775"/>
                    </a:cubicBezTo>
                    <a:cubicBezTo>
                      <a:pt x="2034318" y="124410"/>
                      <a:pt x="2046632" y="161511"/>
                      <a:pt x="2076450" y="171450"/>
                    </a:cubicBezTo>
                    <a:lnTo>
                      <a:pt x="2105025" y="180975"/>
                    </a:lnTo>
                    <a:cubicBezTo>
                      <a:pt x="2135223" y="162101"/>
                      <a:pt x="2220880" y="105217"/>
                      <a:pt x="2257425" y="95250"/>
                    </a:cubicBezTo>
                    <a:cubicBezTo>
                      <a:pt x="2267111" y="92608"/>
                      <a:pt x="2276475" y="101600"/>
                      <a:pt x="2286000" y="104775"/>
                    </a:cubicBezTo>
                    <a:cubicBezTo>
                      <a:pt x="2301875" y="120650"/>
                      <a:pt x="2316729" y="137616"/>
                      <a:pt x="2333625" y="152400"/>
                    </a:cubicBezTo>
                    <a:cubicBezTo>
                      <a:pt x="2367585" y="182115"/>
                      <a:pt x="2438400" y="238125"/>
                      <a:pt x="2438400" y="238125"/>
                    </a:cubicBezTo>
                    <a:cubicBezTo>
                      <a:pt x="2463800" y="219075"/>
                      <a:pt x="2487033" y="196727"/>
                      <a:pt x="2514600" y="180975"/>
                    </a:cubicBezTo>
                    <a:cubicBezTo>
                      <a:pt x="2532636" y="170668"/>
                      <a:pt x="2585864" y="158396"/>
                      <a:pt x="2609850" y="152400"/>
                    </a:cubicBezTo>
                    <a:cubicBezTo>
                      <a:pt x="2629501" y="167138"/>
                      <a:pt x="2687765" y="211937"/>
                      <a:pt x="2705100" y="219075"/>
                    </a:cubicBezTo>
                    <a:cubicBezTo>
                      <a:pt x="2738574" y="232858"/>
                      <a:pt x="2774950" y="238125"/>
                      <a:pt x="2809875" y="247650"/>
                    </a:cubicBezTo>
                    <a:cubicBezTo>
                      <a:pt x="2852210" y="226482"/>
                      <a:pt x="2889305" y="205298"/>
                      <a:pt x="2933700" y="190500"/>
                    </a:cubicBezTo>
                    <a:cubicBezTo>
                      <a:pt x="2946119" y="186360"/>
                      <a:pt x="2959100" y="184150"/>
                      <a:pt x="2971800" y="180975"/>
                    </a:cubicBezTo>
                    <a:cubicBezTo>
                      <a:pt x="3059221" y="210115"/>
                      <a:pt x="3008969" y="202023"/>
                      <a:pt x="3124200" y="190500"/>
                    </a:cubicBezTo>
                    <a:cubicBezTo>
                      <a:pt x="3155950" y="180975"/>
                      <a:pt x="3188346" y="173384"/>
                      <a:pt x="3219450" y="161925"/>
                    </a:cubicBezTo>
                    <a:cubicBezTo>
                      <a:pt x="3248792" y="151115"/>
                      <a:pt x="3274179" y="127958"/>
                      <a:pt x="3305175" y="123825"/>
                    </a:cubicBezTo>
                    <a:cubicBezTo>
                      <a:pt x="3325079" y="121171"/>
                      <a:pt x="3362325" y="142875"/>
                      <a:pt x="3362325" y="142875"/>
                    </a:cubicBezTo>
                    <a:cubicBezTo>
                      <a:pt x="3390730" y="166546"/>
                      <a:pt x="3436038" y="211696"/>
                      <a:pt x="3476625" y="219075"/>
                    </a:cubicBezTo>
                    <a:cubicBezTo>
                      <a:pt x="3492553" y="221971"/>
                      <a:pt x="3508375" y="212725"/>
                      <a:pt x="3524250" y="209550"/>
                    </a:cubicBezTo>
                    <a:cubicBezTo>
                      <a:pt x="3620867" y="145138"/>
                      <a:pt x="3576658" y="144071"/>
                      <a:pt x="3648075" y="161925"/>
                    </a:cubicBezTo>
                    <a:cubicBezTo>
                      <a:pt x="3663950" y="177800"/>
                      <a:pt x="3675620" y="199510"/>
                      <a:pt x="3695700" y="209550"/>
                    </a:cubicBezTo>
                    <a:cubicBezTo>
                      <a:pt x="3704680" y="214040"/>
                      <a:pt x="3715558" y="205006"/>
                      <a:pt x="3724275" y="200025"/>
                    </a:cubicBezTo>
                    <a:cubicBezTo>
                      <a:pt x="3760218" y="179486"/>
                      <a:pt x="3829050" y="133350"/>
                      <a:pt x="3829050" y="133350"/>
                    </a:cubicBezTo>
                    <a:cubicBezTo>
                      <a:pt x="3848100" y="136525"/>
                      <a:pt x="3868449" y="135267"/>
                      <a:pt x="3886200" y="142875"/>
                    </a:cubicBezTo>
                    <a:cubicBezTo>
                      <a:pt x="3913731" y="154674"/>
                      <a:pt x="3935609" y="177105"/>
                      <a:pt x="3962400" y="190500"/>
                    </a:cubicBezTo>
                    <a:cubicBezTo>
                      <a:pt x="3986663" y="202632"/>
                      <a:pt x="4013200" y="209550"/>
                      <a:pt x="4038600" y="219075"/>
                    </a:cubicBezTo>
                    <a:cubicBezTo>
                      <a:pt x="4070350" y="215900"/>
                      <a:pt x="4104752" y="222644"/>
                      <a:pt x="4133850" y="209550"/>
                    </a:cubicBezTo>
                    <a:cubicBezTo>
                      <a:pt x="4170929" y="192865"/>
                      <a:pt x="4195670" y="156494"/>
                      <a:pt x="4229100" y="133350"/>
                    </a:cubicBezTo>
                    <a:cubicBezTo>
                      <a:pt x="4237355" y="127635"/>
                      <a:pt x="4248150" y="127000"/>
                      <a:pt x="4257675" y="123825"/>
                    </a:cubicBezTo>
                    <a:cubicBezTo>
                      <a:pt x="4276725" y="127000"/>
                      <a:pt x="4297074" y="125742"/>
                      <a:pt x="4314825" y="133350"/>
                    </a:cubicBezTo>
                    <a:cubicBezTo>
                      <a:pt x="4342356" y="145149"/>
                      <a:pt x="4391025" y="180975"/>
                      <a:pt x="4391025" y="180975"/>
                    </a:cubicBezTo>
                    <a:cubicBezTo>
                      <a:pt x="4422775" y="177800"/>
                      <a:pt x="4454738" y="176302"/>
                      <a:pt x="4486275" y="171450"/>
                    </a:cubicBezTo>
                    <a:cubicBezTo>
                      <a:pt x="4496198" y="169923"/>
                      <a:pt x="4504810" y="161925"/>
                      <a:pt x="4514850" y="161925"/>
                    </a:cubicBezTo>
                    <a:cubicBezTo>
                      <a:pt x="4534163" y="161925"/>
                      <a:pt x="4552950" y="168275"/>
                      <a:pt x="4572000" y="171450"/>
                    </a:cubicBezTo>
                    <a:cubicBezTo>
                      <a:pt x="4610100" y="187325"/>
                      <a:pt x="4648897" y="201620"/>
                      <a:pt x="4686300" y="219075"/>
                    </a:cubicBezTo>
                    <a:cubicBezTo>
                      <a:pt x="4696674" y="223916"/>
                      <a:pt x="4703427" y="238125"/>
                      <a:pt x="4714875" y="238125"/>
                    </a:cubicBezTo>
                    <a:cubicBezTo>
                      <a:pt x="4738177" y="238125"/>
                      <a:pt x="4771675" y="212958"/>
                      <a:pt x="4791075" y="200025"/>
                    </a:cubicBezTo>
                    <a:cubicBezTo>
                      <a:pt x="4822825" y="203200"/>
                      <a:pt x="4854697" y="205333"/>
                      <a:pt x="4886325" y="209550"/>
                    </a:cubicBezTo>
                    <a:cubicBezTo>
                      <a:pt x="4902372" y="211690"/>
                      <a:pt x="4933950" y="219075"/>
                      <a:pt x="4933950" y="219075"/>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FF0000"/>
                  </a:solidFill>
                </a:endParaRPr>
              </a:p>
            </p:txBody>
          </p:sp>
          <p:sp>
            <p:nvSpPr>
              <p:cNvPr id="19" name="TextBox 18"/>
              <p:cNvSpPr txBox="1"/>
              <p:nvPr/>
            </p:nvSpPr>
            <p:spPr>
              <a:xfrm>
                <a:off x="1968682" y="4780362"/>
                <a:ext cx="1690157" cy="470046"/>
              </a:xfrm>
              <a:prstGeom prst="rect">
                <a:avLst/>
              </a:prstGeom>
              <a:noFill/>
            </p:spPr>
            <p:txBody>
              <a:bodyPr wrap="square" rtlCol="0">
                <a:spAutoFit/>
              </a:bodyPr>
              <a:lstStyle/>
              <a:p>
                <a:pPr algn="ctr"/>
                <a:r>
                  <a:rPr lang="en-AU" sz="3200" dirty="0"/>
                  <a:t>Time</a:t>
                </a:r>
                <a:endParaRPr lang="en-AU" dirty="0"/>
              </a:p>
            </p:txBody>
          </p:sp>
          <p:grpSp>
            <p:nvGrpSpPr>
              <p:cNvPr id="42" name="Group 41"/>
              <p:cNvGrpSpPr/>
              <p:nvPr/>
            </p:nvGrpSpPr>
            <p:grpSpPr>
              <a:xfrm>
                <a:off x="1242979" y="2470147"/>
                <a:ext cx="3104923" cy="466083"/>
                <a:chOff x="4303746" y="3289332"/>
                <a:chExt cx="3862774" cy="618612"/>
              </a:xfrm>
            </p:grpSpPr>
            <p:cxnSp>
              <p:nvCxnSpPr>
                <p:cNvPr id="21" name="Straight Arrow Connector 20"/>
                <p:cNvCxnSpPr/>
                <p:nvPr/>
              </p:nvCxnSpPr>
              <p:spPr>
                <a:xfrm>
                  <a:off x="4719638" y="3289333"/>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143501" y="3294095"/>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576888" y="3289332"/>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995988" y="3289333"/>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419851" y="3294095"/>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853238" y="3289332"/>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309270" y="3289333"/>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7733133" y="3294095"/>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8166520" y="3289332"/>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4303746" y="3294095"/>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1242979" y="1228848"/>
                <a:ext cx="3104923" cy="915412"/>
                <a:chOff x="4303746" y="3289332"/>
                <a:chExt cx="3862774" cy="618612"/>
              </a:xfrm>
            </p:grpSpPr>
            <p:cxnSp>
              <p:nvCxnSpPr>
                <p:cNvPr id="44" name="Straight Arrow Connector 43"/>
                <p:cNvCxnSpPr/>
                <p:nvPr/>
              </p:nvCxnSpPr>
              <p:spPr>
                <a:xfrm>
                  <a:off x="4719638" y="3289333"/>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143501" y="3294095"/>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576888" y="3289332"/>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5995988" y="3289333"/>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6419851" y="3294095"/>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6853238" y="3289332"/>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7309270" y="3289333"/>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7733133" y="3294095"/>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8166520" y="3289332"/>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4303746" y="3294095"/>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2" name="TextBox 1"/>
              <p:cNvSpPr txBox="1"/>
              <p:nvPr/>
            </p:nvSpPr>
            <p:spPr>
              <a:xfrm>
                <a:off x="851383" y="485397"/>
                <a:ext cx="3945349" cy="519525"/>
              </a:xfrm>
              <a:prstGeom prst="rect">
                <a:avLst/>
              </a:prstGeom>
              <a:noFill/>
            </p:spPr>
            <p:txBody>
              <a:bodyPr wrap="square" rtlCol="0">
                <a:spAutoFit/>
              </a:bodyPr>
              <a:lstStyle/>
              <a:p>
                <a:pPr algn="ctr"/>
                <a:r>
                  <a:rPr lang="en-AU" sz="3600" b="1" dirty="0">
                    <a:solidFill>
                      <a:srgbClr val="FF0000"/>
                    </a:solidFill>
                  </a:rPr>
                  <a:t>Gaussian</a:t>
                </a:r>
              </a:p>
            </p:txBody>
          </p:sp>
          <p:sp>
            <p:nvSpPr>
              <p:cNvPr id="12" name="TextBox 11"/>
              <p:cNvSpPr txBox="1"/>
              <p:nvPr/>
            </p:nvSpPr>
            <p:spPr>
              <a:xfrm>
                <a:off x="4195193" y="2385167"/>
                <a:ext cx="2210874" cy="562727"/>
              </a:xfrm>
              <a:prstGeom prst="rect">
                <a:avLst/>
              </a:prstGeom>
              <a:noFill/>
            </p:spPr>
            <p:txBody>
              <a:bodyPr wrap="square" rtlCol="0">
                <a:spAutoFit/>
              </a:bodyPr>
              <a:lstStyle/>
              <a:p>
                <a:pPr algn="ctr"/>
                <a:r>
                  <a:rPr lang="en-AU" sz="3200" dirty="0">
                    <a:solidFill>
                      <a:schemeClr val="tx1">
                        <a:lumMod val="65000"/>
                        <a:lumOff val="35000"/>
                      </a:schemeClr>
                    </a:solidFill>
                  </a:rPr>
                  <a:t>Selection</a:t>
                </a:r>
                <a:endParaRPr lang="en-AU" sz="2400" dirty="0">
                  <a:solidFill>
                    <a:schemeClr val="tx1">
                      <a:lumMod val="65000"/>
                      <a:lumOff val="35000"/>
                    </a:schemeClr>
                  </a:solidFill>
                </a:endParaRPr>
              </a:p>
            </p:txBody>
          </p:sp>
          <p:sp>
            <p:nvSpPr>
              <p:cNvPr id="10" name="TextBox 9"/>
              <p:cNvSpPr txBox="1"/>
              <p:nvPr/>
            </p:nvSpPr>
            <p:spPr>
              <a:xfrm>
                <a:off x="4398091" y="1375188"/>
                <a:ext cx="1810458" cy="584775"/>
              </a:xfrm>
              <a:prstGeom prst="rect">
                <a:avLst/>
              </a:prstGeom>
              <a:noFill/>
            </p:spPr>
            <p:txBody>
              <a:bodyPr wrap="square" rtlCol="0">
                <a:spAutoFit/>
              </a:bodyPr>
              <a:lstStyle/>
              <a:p>
                <a:pPr algn="ctr"/>
                <a:r>
                  <a:rPr lang="en-AU" sz="3200" dirty="0">
                    <a:solidFill>
                      <a:schemeClr val="tx1">
                        <a:lumMod val="65000"/>
                        <a:lumOff val="35000"/>
                      </a:schemeClr>
                    </a:solidFill>
                  </a:rPr>
                  <a:t>Mutation</a:t>
                </a:r>
                <a:endParaRPr lang="en-AU" sz="2000" dirty="0">
                  <a:solidFill>
                    <a:schemeClr val="tx1">
                      <a:lumMod val="65000"/>
                      <a:lumOff val="35000"/>
                    </a:schemeClr>
                  </a:solidFill>
                </a:endParaRPr>
              </a:p>
            </p:txBody>
          </p:sp>
        </p:grpSp>
      </p:grpSp>
      <p:grpSp>
        <p:nvGrpSpPr>
          <p:cNvPr id="4" name="Group 3"/>
          <p:cNvGrpSpPr/>
          <p:nvPr/>
        </p:nvGrpSpPr>
        <p:grpSpPr>
          <a:xfrm>
            <a:off x="5711622" y="485397"/>
            <a:ext cx="6602372" cy="4826742"/>
            <a:chOff x="4553035" y="40606"/>
            <a:chExt cx="8075189" cy="5903461"/>
          </a:xfrm>
        </p:grpSpPr>
        <p:cxnSp>
          <p:nvCxnSpPr>
            <p:cNvPr id="35" name="Straight Connector 34"/>
            <p:cNvCxnSpPr/>
            <p:nvPr/>
          </p:nvCxnSpPr>
          <p:spPr>
            <a:xfrm>
              <a:off x="5838910" y="1171402"/>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819861" y="5359292"/>
              <a:ext cx="48259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Freeform 36"/>
            <p:cNvSpPr/>
            <p:nvPr/>
          </p:nvSpPr>
          <p:spPr>
            <a:xfrm>
              <a:off x="5838910" y="3643820"/>
              <a:ext cx="4933950" cy="247650"/>
            </a:xfrm>
            <a:custGeom>
              <a:avLst/>
              <a:gdLst>
                <a:gd name="connsiteX0" fmla="*/ 0 w 4933950"/>
                <a:gd name="connsiteY0" fmla="*/ 200025 h 247650"/>
                <a:gd name="connsiteX1" fmla="*/ 85725 w 4933950"/>
                <a:gd name="connsiteY1" fmla="*/ 171450 h 247650"/>
                <a:gd name="connsiteX2" fmla="*/ 190500 w 4933950"/>
                <a:gd name="connsiteY2" fmla="*/ 104775 h 247650"/>
                <a:gd name="connsiteX3" fmla="*/ 276225 w 4933950"/>
                <a:gd name="connsiteY3" fmla="*/ 76200 h 247650"/>
                <a:gd name="connsiteX4" fmla="*/ 304800 w 4933950"/>
                <a:gd name="connsiteY4" fmla="*/ 85725 h 247650"/>
                <a:gd name="connsiteX5" fmla="*/ 333375 w 4933950"/>
                <a:gd name="connsiteY5" fmla="*/ 142875 h 247650"/>
                <a:gd name="connsiteX6" fmla="*/ 352425 w 4933950"/>
                <a:gd name="connsiteY6" fmla="*/ 171450 h 247650"/>
                <a:gd name="connsiteX7" fmla="*/ 466725 w 4933950"/>
                <a:gd name="connsiteY7" fmla="*/ 104775 h 247650"/>
                <a:gd name="connsiteX8" fmla="*/ 581025 w 4933950"/>
                <a:gd name="connsiteY8" fmla="*/ 47625 h 247650"/>
                <a:gd name="connsiteX9" fmla="*/ 600075 w 4933950"/>
                <a:gd name="connsiteY9" fmla="*/ 76200 h 247650"/>
                <a:gd name="connsiteX10" fmla="*/ 647700 w 4933950"/>
                <a:gd name="connsiteY10" fmla="*/ 180975 h 247650"/>
                <a:gd name="connsiteX11" fmla="*/ 904875 w 4933950"/>
                <a:gd name="connsiteY11" fmla="*/ 114300 h 247650"/>
                <a:gd name="connsiteX12" fmla="*/ 981075 w 4933950"/>
                <a:gd name="connsiteY12" fmla="*/ 85725 h 247650"/>
                <a:gd name="connsiteX13" fmla="*/ 1019175 w 4933950"/>
                <a:gd name="connsiteY13" fmla="*/ 76200 h 247650"/>
                <a:gd name="connsiteX14" fmla="*/ 1038225 w 4933950"/>
                <a:gd name="connsiteY14" fmla="*/ 104775 h 247650"/>
                <a:gd name="connsiteX15" fmla="*/ 1085850 w 4933950"/>
                <a:gd name="connsiteY15" fmla="*/ 190500 h 247650"/>
                <a:gd name="connsiteX16" fmla="*/ 1114425 w 4933950"/>
                <a:gd name="connsiteY16" fmla="*/ 200025 h 247650"/>
                <a:gd name="connsiteX17" fmla="*/ 1162050 w 4933950"/>
                <a:gd name="connsiteY17" fmla="*/ 133350 h 247650"/>
                <a:gd name="connsiteX18" fmla="*/ 1190625 w 4933950"/>
                <a:gd name="connsiteY18" fmla="*/ 114300 h 247650"/>
                <a:gd name="connsiteX19" fmla="*/ 1266825 w 4933950"/>
                <a:gd name="connsiteY19" fmla="*/ 123825 h 247650"/>
                <a:gd name="connsiteX20" fmla="*/ 1362075 w 4933950"/>
                <a:gd name="connsiteY20" fmla="*/ 161925 h 247650"/>
                <a:gd name="connsiteX21" fmla="*/ 1381125 w 4933950"/>
                <a:gd name="connsiteY21" fmla="*/ 190500 h 247650"/>
                <a:gd name="connsiteX22" fmla="*/ 1552575 w 4933950"/>
                <a:gd name="connsiteY22" fmla="*/ 47625 h 247650"/>
                <a:gd name="connsiteX23" fmla="*/ 1609725 w 4933950"/>
                <a:gd name="connsiteY23" fmla="*/ 0 h 247650"/>
                <a:gd name="connsiteX24" fmla="*/ 1666875 w 4933950"/>
                <a:gd name="connsiteY24" fmla="*/ 38100 h 247650"/>
                <a:gd name="connsiteX25" fmla="*/ 1733550 w 4933950"/>
                <a:gd name="connsiteY25" fmla="*/ 104775 h 247650"/>
                <a:gd name="connsiteX26" fmla="*/ 1847850 w 4933950"/>
                <a:gd name="connsiteY26" fmla="*/ 161925 h 247650"/>
                <a:gd name="connsiteX27" fmla="*/ 1981200 w 4933950"/>
                <a:gd name="connsiteY27" fmla="*/ 95250 h 247650"/>
                <a:gd name="connsiteX28" fmla="*/ 2009775 w 4933950"/>
                <a:gd name="connsiteY28" fmla="*/ 104775 h 247650"/>
                <a:gd name="connsiteX29" fmla="*/ 2076450 w 4933950"/>
                <a:gd name="connsiteY29" fmla="*/ 171450 h 247650"/>
                <a:gd name="connsiteX30" fmla="*/ 2105025 w 4933950"/>
                <a:gd name="connsiteY30" fmla="*/ 180975 h 247650"/>
                <a:gd name="connsiteX31" fmla="*/ 2257425 w 4933950"/>
                <a:gd name="connsiteY31" fmla="*/ 95250 h 247650"/>
                <a:gd name="connsiteX32" fmla="*/ 2286000 w 4933950"/>
                <a:gd name="connsiteY32" fmla="*/ 104775 h 247650"/>
                <a:gd name="connsiteX33" fmla="*/ 2333625 w 4933950"/>
                <a:gd name="connsiteY33" fmla="*/ 152400 h 247650"/>
                <a:gd name="connsiteX34" fmla="*/ 2438400 w 4933950"/>
                <a:gd name="connsiteY34" fmla="*/ 238125 h 247650"/>
                <a:gd name="connsiteX35" fmla="*/ 2514600 w 4933950"/>
                <a:gd name="connsiteY35" fmla="*/ 180975 h 247650"/>
                <a:gd name="connsiteX36" fmla="*/ 2609850 w 4933950"/>
                <a:gd name="connsiteY36" fmla="*/ 152400 h 247650"/>
                <a:gd name="connsiteX37" fmla="*/ 2705100 w 4933950"/>
                <a:gd name="connsiteY37" fmla="*/ 219075 h 247650"/>
                <a:gd name="connsiteX38" fmla="*/ 2809875 w 4933950"/>
                <a:gd name="connsiteY38" fmla="*/ 247650 h 247650"/>
                <a:gd name="connsiteX39" fmla="*/ 2933700 w 4933950"/>
                <a:gd name="connsiteY39" fmla="*/ 190500 h 247650"/>
                <a:gd name="connsiteX40" fmla="*/ 2971800 w 4933950"/>
                <a:gd name="connsiteY40" fmla="*/ 180975 h 247650"/>
                <a:gd name="connsiteX41" fmla="*/ 3124200 w 4933950"/>
                <a:gd name="connsiteY41" fmla="*/ 190500 h 247650"/>
                <a:gd name="connsiteX42" fmla="*/ 3219450 w 4933950"/>
                <a:gd name="connsiteY42" fmla="*/ 161925 h 247650"/>
                <a:gd name="connsiteX43" fmla="*/ 3305175 w 4933950"/>
                <a:gd name="connsiteY43" fmla="*/ 123825 h 247650"/>
                <a:gd name="connsiteX44" fmla="*/ 3362325 w 4933950"/>
                <a:gd name="connsiteY44" fmla="*/ 142875 h 247650"/>
                <a:gd name="connsiteX45" fmla="*/ 3476625 w 4933950"/>
                <a:gd name="connsiteY45" fmla="*/ 219075 h 247650"/>
                <a:gd name="connsiteX46" fmla="*/ 3524250 w 4933950"/>
                <a:gd name="connsiteY46" fmla="*/ 209550 h 247650"/>
                <a:gd name="connsiteX47" fmla="*/ 3648075 w 4933950"/>
                <a:gd name="connsiteY47" fmla="*/ 161925 h 247650"/>
                <a:gd name="connsiteX48" fmla="*/ 3695700 w 4933950"/>
                <a:gd name="connsiteY48" fmla="*/ 209550 h 247650"/>
                <a:gd name="connsiteX49" fmla="*/ 3724275 w 4933950"/>
                <a:gd name="connsiteY49" fmla="*/ 200025 h 247650"/>
                <a:gd name="connsiteX50" fmla="*/ 3829050 w 4933950"/>
                <a:gd name="connsiteY50" fmla="*/ 133350 h 247650"/>
                <a:gd name="connsiteX51" fmla="*/ 3886200 w 4933950"/>
                <a:gd name="connsiteY51" fmla="*/ 142875 h 247650"/>
                <a:gd name="connsiteX52" fmla="*/ 3962400 w 4933950"/>
                <a:gd name="connsiteY52" fmla="*/ 190500 h 247650"/>
                <a:gd name="connsiteX53" fmla="*/ 4038600 w 4933950"/>
                <a:gd name="connsiteY53" fmla="*/ 219075 h 247650"/>
                <a:gd name="connsiteX54" fmla="*/ 4133850 w 4933950"/>
                <a:gd name="connsiteY54" fmla="*/ 209550 h 247650"/>
                <a:gd name="connsiteX55" fmla="*/ 4229100 w 4933950"/>
                <a:gd name="connsiteY55" fmla="*/ 133350 h 247650"/>
                <a:gd name="connsiteX56" fmla="*/ 4257675 w 4933950"/>
                <a:gd name="connsiteY56" fmla="*/ 123825 h 247650"/>
                <a:gd name="connsiteX57" fmla="*/ 4314825 w 4933950"/>
                <a:gd name="connsiteY57" fmla="*/ 133350 h 247650"/>
                <a:gd name="connsiteX58" fmla="*/ 4391025 w 4933950"/>
                <a:gd name="connsiteY58" fmla="*/ 180975 h 247650"/>
                <a:gd name="connsiteX59" fmla="*/ 4486275 w 4933950"/>
                <a:gd name="connsiteY59" fmla="*/ 171450 h 247650"/>
                <a:gd name="connsiteX60" fmla="*/ 4514850 w 4933950"/>
                <a:gd name="connsiteY60" fmla="*/ 161925 h 247650"/>
                <a:gd name="connsiteX61" fmla="*/ 4572000 w 4933950"/>
                <a:gd name="connsiteY61" fmla="*/ 171450 h 247650"/>
                <a:gd name="connsiteX62" fmla="*/ 4686300 w 4933950"/>
                <a:gd name="connsiteY62" fmla="*/ 219075 h 247650"/>
                <a:gd name="connsiteX63" fmla="*/ 4714875 w 4933950"/>
                <a:gd name="connsiteY63" fmla="*/ 238125 h 247650"/>
                <a:gd name="connsiteX64" fmla="*/ 4791075 w 4933950"/>
                <a:gd name="connsiteY64" fmla="*/ 200025 h 247650"/>
                <a:gd name="connsiteX65" fmla="*/ 4886325 w 4933950"/>
                <a:gd name="connsiteY65" fmla="*/ 209550 h 247650"/>
                <a:gd name="connsiteX66" fmla="*/ 4933950 w 4933950"/>
                <a:gd name="connsiteY66" fmla="*/ 219075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933950" h="247650">
                  <a:moveTo>
                    <a:pt x="0" y="200025"/>
                  </a:moveTo>
                  <a:cubicBezTo>
                    <a:pt x="46561" y="190713"/>
                    <a:pt x="46290" y="195111"/>
                    <a:pt x="85725" y="171450"/>
                  </a:cubicBezTo>
                  <a:cubicBezTo>
                    <a:pt x="121223" y="150151"/>
                    <a:pt x="151227" y="117866"/>
                    <a:pt x="190500" y="104775"/>
                  </a:cubicBezTo>
                  <a:lnTo>
                    <a:pt x="276225" y="76200"/>
                  </a:lnTo>
                  <a:cubicBezTo>
                    <a:pt x="285750" y="79375"/>
                    <a:pt x="296960" y="79453"/>
                    <a:pt x="304800" y="85725"/>
                  </a:cubicBezTo>
                  <a:cubicBezTo>
                    <a:pt x="327548" y="103923"/>
                    <a:pt x="321871" y="119868"/>
                    <a:pt x="333375" y="142875"/>
                  </a:cubicBezTo>
                  <a:cubicBezTo>
                    <a:pt x="338495" y="153114"/>
                    <a:pt x="346075" y="161925"/>
                    <a:pt x="352425" y="171450"/>
                  </a:cubicBezTo>
                  <a:cubicBezTo>
                    <a:pt x="417510" y="149755"/>
                    <a:pt x="359206" y="171974"/>
                    <a:pt x="466725" y="104775"/>
                  </a:cubicBezTo>
                  <a:cubicBezTo>
                    <a:pt x="528836" y="65956"/>
                    <a:pt x="522598" y="70996"/>
                    <a:pt x="581025" y="47625"/>
                  </a:cubicBezTo>
                  <a:cubicBezTo>
                    <a:pt x="587375" y="57150"/>
                    <a:pt x="595338" y="65778"/>
                    <a:pt x="600075" y="76200"/>
                  </a:cubicBezTo>
                  <a:cubicBezTo>
                    <a:pt x="654399" y="195713"/>
                    <a:pt x="604433" y="116074"/>
                    <a:pt x="647700" y="180975"/>
                  </a:cubicBezTo>
                  <a:cubicBezTo>
                    <a:pt x="812143" y="126161"/>
                    <a:pt x="541034" y="214670"/>
                    <a:pt x="904875" y="114300"/>
                  </a:cubicBezTo>
                  <a:cubicBezTo>
                    <a:pt x="931025" y="107086"/>
                    <a:pt x="955340" y="94303"/>
                    <a:pt x="981075" y="85725"/>
                  </a:cubicBezTo>
                  <a:cubicBezTo>
                    <a:pt x="993494" y="81585"/>
                    <a:pt x="1006475" y="79375"/>
                    <a:pt x="1019175" y="76200"/>
                  </a:cubicBezTo>
                  <a:cubicBezTo>
                    <a:pt x="1025525" y="85725"/>
                    <a:pt x="1032457" y="94887"/>
                    <a:pt x="1038225" y="104775"/>
                  </a:cubicBezTo>
                  <a:cubicBezTo>
                    <a:pt x="1054696" y="133011"/>
                    <a:pt x="1065430" y="164974"/>
                    <a:pt x="1085850" y="190500"/>
                  </a:cubicBezTo>
                  <a:cubicBezTo>
                    <a:pt x="1092122" y="198340"/>
                    <a:pt x="1104900" y="196850"/>
                    <a:pt x="1114425" y="200025"/>
                  </a:cubicBezTo>
                  <a:cubicBezTo>
                    <a:pt x="1125242" y="183800"/>
                    <a:pt x="1150235" y="145165"/>
                    <a:pt x="1162050" y="133350"/>
                  </a:cubicBezTo>
                  <a:cubicBezTo>
                    <a:pt x="1170145" y="125255"/>
                    <a:pt x="1181100" y="120650"/>
                    <a:pt x="1190625" y="114300"/>
                  </a:cubicBezTo>
                  <a:cubicBezTo>
                    <a:pt x="1216025" y="117475"/>
                    <a:pt x="1241796" y="118462"/>
                    <a:pt x="1266825" y="123825"/>
                  </a:cubicBezTo>
                  <a:cubicBezTo>
                    <a:pt x="1308020" y="132653"/>
                    <a:pt x="1326821" y="144298"/>
                    <a:pt x="1362075" y="161925"/>
                  </a:cubicBezTo>
                  <a:cubicBezTo>
                    <a:pt x="1368425" y="171450"/>
                    <a:pt x="1370440" y="194609"/>
                    <a:pt x="1381125" y="190500"/>
                  </a:cubicBezTo>
                  <a:cubicBezTo>
                    <a:pt x="1447549" y="164952"/>
                    <a:pt x="1501778" y="94515"/>
                    <a:pt x="1552575" y="47625"/>
                  </a:cubicBezTo>
                  <a:cubicBezTo>
                    <a:pt x="1570796" y="30805"/>
                    <a:pt x="1590675" y="15875"/>
                    <a:pt x="1609725" y="0"/>
                  </a:cubicBezTo>
                  <a:cubicBezTo>
                    <a:pt x="1628775" y="12700"/>
                    <a:pt x="1649397" y="23311"/>
                    <a:pt x="1666875" y="38100"/>
                  </a:cubicBezTo>
                  <a:cubicBezTo>
                    <a:pt x="1690869" y="58403"/>
                    <a:pt x="1708405" y="85916"/>
                    <a:pt x="1733550" y="104775"/>
                  </a:cubicBezTo>
                  <a:cubicBezTo>
                    <a:pt x="1783951" y="142576"/>
                    <a:pt x="1801809" y="146578"/>
                    <a:pt x="1847850" y="161925"/>
                  </a:cubicBezTo>
                  <a:cubicBezTo>
                    <a:pt x="1941078" y="103657"/>
                    <a:pt x="1895634" y="123772"/>
                    <a:pt x="1981200" y="95250"/>
                  </a:cubicBezTo>
                  <a:cubicBezTo>
                    <a:pt x="1990725" y="98425"/>
                    <a:pt x="2001935" y="98503"/>
                    <a:pt x="2009775" y="104775"/>
                  </a:cubicBezTo>
                  <a:cubicBezTo>
                    <a:pt x="2034318" y="124410"/>
                    <a:pt x="2046632" y="161511"/>
                    <a:pt x="2076450" y="171450"/>
                  </a:cubicBezTo>
                  <a:lnTo>
                    <a:pt x="2105025" y="180975"/>
                  </a:lnTo>
                  <a:cubicBezTo>
                    <a:pt x="2135223" y="162101"/>
                    <a:pt x="2220880" y="105217"/>
                    <a:pt x="2257425" y="95250"/>
                  </a:cubicBezTo>
                  <a:cubicBezTo>
                    <a:pt x="2267111" y="92608"/>
                    <a:pt x="2276475" y="101600"/>
                    <a:pt x="2286000" y="104775"/>
                  </a:cubicBezTo>
                  <a:cubicBezTo>
                    <a:pt x="2301875" y="120650"/>
                    <a:pt x="2316729" y="137616"/>
                    <a:pt x="2333625" y="152400"/>
                  </a:cubicBezTo>
                  <a:cubicBezTo>
                    <a:pt x="2367585" y="182115"/>
                    <a:pt x="2438400" y="238125"/>
                    <a:pt x="2438400" y="238125"/>
                  </a:cubicBezTo>
                  <a:cubicBezTo>
                    <a:pt x="2463800" y="219075"/>
                    <a:pt x="2487033" y="196727"/>
                    <a:pt x="2514600" y="180975"/>
                  </a:cubicBezTo>
                  <a:cubicBezTo>
                    <a:pt x="2532636" y="170668"/>
                    <a:pt x="2585864" y="158396"/>
                    <a:pt x="2609850" y="152400"/>
                  </a:cubicBezTo>
                  <a:cubicBezTo>
                    <a:pt x="2629501" y="167138"/>
                    <a:pt x="2687765" y="211937"/>
                    <a:pt x="2705100" y="219075"/>
                  </a:cubicBezTo>
                  <a:cubicBezTo>
                    <a:pt x="2738574" y="232858"/>
                    <a:pt x="2774950" y="238125"/>
                    <a:pt x="2809875" y="247650"/>
                  </a:cubicBezTo>
                  <a:cubicBezTo>
                    <a:pt x="2852210" y="226482"/>
                    <a:pt x="2889305" y="205298"/>
                    <a:pt x="2933700" y="190500"/>
                  </a:cubicBezTo>
                  <a:cubicBezTo>
                    <a:pt x="2946119" y="186360"/>
                    <a:pt x="2959100" y="184150"/>
                    <a:pt x="2971800" y="180975"/>
                  </a:cubicBezTo>
                  <a:cubicBezTo>
                    <a:pt x="3059221" y="210115"/>
                    <a:pt x="3008969" y="202023"/>
                    <a:pt x="3124200" y="190500"/>
                  </a:cubicBezTo>
                  <a:cubicBezTo>
                    <a:pt x="3155950" y="180975"/>
                    <a:pt x="3188346" y="173384"/>
                    <a:pt x="3219450" y="161925"/>
                  </a:cubicBezTo>
                  <a:cubicBezTo>
                    <a:pt x="3248792" y="151115"/>
                    <a:pt x="3274179" y="127958"/>
                    <a:pt x="3305175" y="123825"/>
                  </a:cubicBezTo>
                  <a:cubicBezTo>
                    <a:pt x="3325079" y="121171"/>
                    <a:pt x="3362325" y="142875"/>
                    <a:pt x="3362325" y="142875"/>
                  </a:cubicBezTo>
                  <a:cubicBezTo>
                    <a:pt x="3390730" y="166546"/>
                    <a:pt x="3436038" y="211696"/>
                    <a:pt x="3476625" y="219075"/>
                  </a:cubicBezTo>
                  <a:cubicBezTo>
                    <a:pt x="3492553" y="221971"/>
                    <a:pt x="3508375" y="212725"/>
                    <a:pt x="3524250" y="209550"/>
                  </a:cubicBezTo>
                  <a:cubicBezTo>
                    <a:pt x="3620867" y="145138"/>
                    <a:pt x="3576658" y="144071"/>
                    <a:pt x="3648075" y="161925"/>
                  </a:cubicBezTo>
                  <a:cubicBezTo>
                    <a:pt x="3663950" y="177800"/>
                    <a:pt x="3675620" y="199510"/>
                    <a:pt x="3695700" y="209550"/>
                  </a:cubicBezTo>
                  <a:cubicBezTo>
                    <a:pt x="3704680" y="214040"/>
                    <a:pt x="3715558" y="205006"/>
                    <a:pt x="3724275" y="200025"/>
                  </a:cubicBezTo>
                  <a:cubicBezTo>
                    <a:pt x="3760218" y="179486"/>
                    <a:pt x="3829050" y="133350"/>
                    <a:pt x="3829050" y="133350"/>
                  </a:cubicBezTo>
                  <a:cubicBezTo>
                    <a:pt x="3848100" y="136525"/>
                    <a:pt x="3868449" y="135267"/>
                    <a:pt x="3886200" y="142875"/>
                  </a:cubicBezTo>
                  <a:cubicBezTo>
                    <a:pt x="3913731" y="154674"/>
                    <a:pt x="3935609" y="177105"/>
                    <a:pt x="3962400" y="190500"/>
                  </a:cubicBezTo>
                  <a:cubicBezTo>
                    <a:pt x="3986663" y="202632"/>
                    <a:pt x="4013200" y="209550"/>
                    <a:pt x="4038600" y="219075"/>
                  </a:cubicBezTo>
                  <a:cubicBezTo>
                    <a:pt x="4070350" y="215900"/>
                    <a:pt x="4104752" y="222644"/>
                    <a:pt x="4133850" y="209550"/>
                  </a:cubicBezTo>
                  <a:cubicBezTo>
                    <a:pt x="4170929" y="192865"/>
                    <a:pt x="4195670" y="156494"/>
                    <a:pt x="4229100" y="133350"/>
                  </a:cubicBezTo>
                  <a:cubicBezTo>
                    <a:pt x="4237355" y="127635"/>
                    <a:pt x="4248150" y="127000"/>
                    <a:pt x="4257675" y="123825"/>
                  </a:cubicBezTo>
                  <a:cubicBezTo>
                    <a:pt x="4276725" y="127000"/>
                    <a:pt x="4297074" y="125742"/>
                    <a:pt x="4314825" y="133350"/>
                  </a:cubicBezTo>
                  <a:cubicBezTo>
                    <a:pt x="4342356" y="145149"/>
                    <a:pt x="4391025" y="180975"/>
                    <a:pt x="4391025" y="180975"/>
                  </a:cubicBezTo>
                  <a:cubicBezTo>
                    <a:pt x="4422775" y="177800"/>
                    <a:pt x="4454738" y="176302"/>
                    <a:pt x="4486275" y="171450"/>
                  </a:cubicBezTo>
                  <a:cubicBezTo>
                    <a:pt x="4496198" y="169923"/>
                    <a:pt x="4504810" y="161925"/>
                    <a:pt x="4514850" y="161925"/>
                  </a:cubicBezTo>
                  <a:cubicBezTo>
                    <a:pt x="4534163" y="161925"/>
                    <a:pt x="4552950" y="168275"/>
                    <a:pt x="4572000" y="171450"/>
                  </a:cubicBezTo>
                  <a:cubicBezTo>
                    <a:pt x="4610100" y="187325"/>
                    <a:pt x="4648897" y="201620"/>
                    <a:pt x="4686300" y="219075"/>
                  </a:cubicBezTo>
                  <a:cubicBezTo>
                    <a:pt x="4696674" y="223916"/>
                    <a:pt x="4703427" y="238125"/>
                    <a:pt x="4714875" y="238125"/>
                  </a:cubicBezTo>
                  <a:cubicBezTo>
                    <a:pt x="4738177" y="238125"/>
                    <a:pt x="4771675" y="212958"/>
                    <a:pt x="4791075" y="200025"/>
                  </a:cubicBezTo>
                  <a:cubicBezTo>
                    <a:pt x="4822825" y="203200"/>
                    <a:pt x="4854697" y="205333"/>
                    <a:pt x="4886325" y="209550"/>
                  </a:cubicBezTo>
                  <a:cubicBezTo>
                    <a:pt x="4902372" y="211690"/>
                    <a:pt x="4933950" y="219075"/>
                    <a:pt x="4933950" y="219075"/>
                  </a:cubicBezTo>
                </a:path>
              </a:pathLst>
            </a:cu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FF0000"/>
                </a:solidFill>
              </a:endParaRPr>
            </a:p>
          </p:txBody>
        </p:sp>
        <p:sp>
          <p:nvSpPr>
            <p:cNvPr id="38" name="TextBox 37"/>
            <p:cNvSpPr txBox="1"/>
            <p:nvPr/>
          </p:nvSpPr>
          <p:spPr>
            <a:xfrm>
              <a:off x="4553035" y="2852891"/>
              <a:ext cx="1629993" cy="646331"/>
            </a:xfrm>
            <a:prstGeom prst="rect">
              <a:avLst/>
            </a:prstGeom>
            <a:noFill/>
          </p:spPr>
          <p:txBody>
            <a:bodyPr wrap="square" rtlCol="0">
              <a:spAutoFit/>
            </a:bodyPr>
            <a:lstStyle/>
            <a:p>
              <a:pPr algn="ctr"/>
              <a:r>
                <a:rPr lang="en-AU" sz="3600" dirty="0"/>
                <a:t>V</a:t>
              </a:r>
              <a:r>
                <a:rPr lang="en-AU" sz="3600" baseline="-25000" dirty="0"/>
                <a:t>A</a:t>
              </a:r>
              <a:endParaRPr lang="en-AU" sz="2400" dirty="0"/>
            </a:p>
          </p:txBody>
        </p:sp>
        <p:sp>
          <p:nvSpPr>
            <p:cNvPr id="39" name="TextBox 38"/>
            <p:cNvSpPr txBox="1"/>
            <p:nvPr/>
          </p:nvSpPr>
          <p:spPr>
            <a:xfrm>
              <a:off x="7254539" y="5359292"/>
              <a:ext cx="2102690" cy="584775"/>
            </a:xfrm>
            <a:prstGeom prst="rect">
              <a:avLst/>
            </a:prstGeom>
            <a:noFill/>
          </p:spPr>
          <p:txBody>
            <a:bodyPr wrap="square" rtlCol="0">
              <a:spAutoFit/>
            </a:bodyPr>
            <a:lstStyle/>
            <a:p>
              <a:pPr algn="ctr"/>
              <a:r>
                <a:rPr lang="en-AU" sz="3200" dirty="0"/>
                <a:t>Time</a:t>
              </a:r>
              <a:endParaRPr lang="en-AU" dirty="0"/>
            </a:p>
          </p:txBody>
        </p:sp>
        <p:grpSp>
          <p:nvGrpSpPr>
            <p:cNvPr id="40" name="Group 39"/>
            <p:cNvGrpSpPr/>
            <p:nvPr/>
          </p:nvGrpSpPr>
          <p:grpSpPr>
            <a:xfrm>
              <a:off x="6351706" y="4008977"/>
              <a:ext cx="3862774" cy="1053624"/>
              <a:chOff x="4303746" y="3289332"/>
              <a:chExt cx="3862774" cy="618612"/>
            </a:xfrm>
          </p:grpSpPr>
          <p:cxnSp>
            <p:nvCxnSpPr>
              <p:cNvPr id="41" name="Straight Arrow Connector 40"/>
              <p:cNvCxnSpPr/>
              <p:nvPr/>
            </p:nvCxnSpPr>
            <p:spPr>
              <a:xfrm>
                <a:off x="4719638" y="3289333"/>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5143501" y="3294095"/>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5576888" y="3289332"/>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5995988" y="3289333"/>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6419851" y="3294095"/>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6853238" y="3289332"/>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7309270" y="3289333"/>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7733133" y="3294095"/>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8166520" y="3289332"/>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4303746" y="3294095"/>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a:off x="6351706" y="2946468"/>
              <a:ext cx="3862774" cy="657079"/>
              <a:chOff x="4303746" y="3289332"/>
              <a:chExt cx="3862774" cy="618612"/>
            </a:xfrm>
          </p:grpSpPr>
          <p:cxnSp>
            <p:nvCxnSpPr>
              <p:cNvPr id="64" name="Straight Arrow Connector 63"/>
              <p:cNvCxnSpPr/>
              <p:nvPr/>
            </p:nvCxnSpPr>
            <p:spPr>
              <a:xfrm>
                <a:off x="4719638" y="3289333"/>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5143501" y="3294095"/>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5576888" y="3289332"/>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5995988" y="3289333"/>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6419851" y="3294095"/>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6853238" y="3289332"/>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7309270" y="3289333"/>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7733133" y="3294095"/>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8166520" y="3289332"/>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4303746" y="3294095"/>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74" name="TextBox 73"/>
            <p:cNvSpPr txBox="1"/>
            <p:nvPr/>
          </p:nvSpPr>
          <p:spPr>
            <a:xfrm>
              <a:off x="5965908" y="40606"/>
              <a:ext cx="4679951" cy="791307"/>
            </a:xfrm>
            <a:prstGeom prst="rect">
              <a:avLst/>
            </a:prstGeom>
            <a:noFill/>
          </p:spPr>
          <p:txBody>
            <a:bodyPr wrap="square" rtlCol="0">
              <a:spAutoFit/>
            </a:bodyPr>
            <a:lstStyle/>
            <a:p>
              <a:pPr algn="ctr"/>
              <a:r>
                <a:rPr lang="en-AU" sz="3600" b="1" dirty="0">
                  <a:solidFill>
                    <a:srgbClr val="00B0F0"/>
                  </a:solidFill>
                </a:rPr>
                <a:t>House-of-Cards</a:t>
              </a:r>
            </a:p>
          </p:txBody>
        </p:sp>
        <p:sp>
          <p:nvSpPr>
            <p:cNvPr id="34" name="TextBox 33"/>
            <p:cNvSpPr txBox="1"/>
            <p:nvPr/>
          </p:nvSpPr>
          <p:spPr>
            <a:xfrm>
              <a:off x="10028703" y="4043911"/>
              <a:ext cx="2599521" cy="692866"/>
            </a:xfrm>
            <a:prstGeom prst="rect">
              <a:avLst/>
            </a:prstGeom>
            <a:noFill/>
          </p:spPr>
          <p:txBody>
            <a:bodyPr wrap="square" rtlCol="0">
              <a:spAutoFit/>
            </a:bodyPr>
            <a:lstStyle/>
            <a:p>
              <a:pPr algn="ctr"/>
              <a:r>
                <a:rPr lang="en-AU" sz="3200" dirty="0">
                  <a:solidFill>
                    <a:schemeClr val="tx1">
                      <a:lumMod val="65000"/>
                      <a:lumOff val="35000"/>
                    </a:schemeClr>
                  </a:solidFill>
                </a:rPr>
                <a:t>Selection</a:t>
              </a:r>
              <a:endParaRPr lang="en-AU" sz="2000" dirty="0">
                <a:solidFill>
                  <a:schemeClr val="tx1">
                    <a:lumMod val="65000"/>
                    <a:lumOff val="35000"/>
                  </a:schemeClr>
                </a:solidFill>
              </a:endParaRPr>
            </a:p>
          </p:txBody>
        </p:sp>
        <p:sp>
          <p:nvSpPr>
            <p:cNvPr id="33" name="TextBox 32"/>
            <p:cNvSpPr txBox="1"/>
            <p:nvPr/>
          </p:nvSpPr>
          <p:spPr>
            <a:xfrm>
              <a:off x="10246650" y="2850395"/>
              <a:ext cx="2163628" cy="692866"/>
            </a:xfrm>
            <a:prstGeom prst="rect">
              <a:avLst/>
            </a:prstGeom>
            <a:noFill/>
          </p:spPr>
          <p:txBody>
            <a:bodyPr wrap="square" rtlCol="0">
              <a:spAutoFit/>
            </a:bodyPr>
            <a:lstStyle/>
            <a:p>
              <a:pPr algn="ctr"/>
              <a:r>
                <a:rPr lang="en-AU" sz="3200" dirty="0">
                  <a:solidFill>
                    <a:schemeClr val="tx1">
                      <a:lumMod val="65000"/>
                      <a:lumOff val="35000"/>
                    </a:schemeClr>
                  </a:solidFill>
                </a:rPr>
                <a:t>Mutation</a:t>
              </a:r>
              <a:endParaRPr lang="en-AU" sz="2000" dirty="0">
                <a:solidFill>
                  <a:schemeClr val="tx1">
                    <a:lumMod val="65000"/>
                    <a:lumOff val="35000"/>
                  </a:schemeClr>
                </a:solidFill>
              </a:endParaRPr>
            </a:p>
          </p:txBody>
        </p:sp>
      </p:grpSp>
      <p:sp>
        <p:nvSpPr>
          <p:cNvPr id="6" name="TextBox 5"/>
          <p:cNvSpPr txBox="1"/>
          <p:nvPr/>
        </p:nvSpPr>
        <p:spPr>
          <a:xfrm>
            <a:off x="785892" y="5495062"/>
            <a:ext cx="3913493" cy="584775"/>
          </a:xfrm>
          <a:prstGeom prst="rect">
            <a:avLst/>
          </a:prstGeom>
          <a:noFill/>
        </p:spPr>
        <p:txBody>
          <a:bodyPr wrap="square" rtlCol="0">
            <a:spAutoFit/>
          </a:bodyPr>
          <a:lstStyle/>
          <a:p>
            <a:r>
              <a:rPr lang="en-AU" sz="3200" dirty="0">
                <a:solidFill>
                  <a:schemeClr val="tx1">
                    <a:lumMod val="65000"/>
                    <a:lumOff val="35000"/>
                  </a:schemeClr>
                </a:solidFill>
              </a:rPr>
              <a:t>Mutation &gt;&gt; Selection</a:t>
            </a:r>
          </a:p>
        </p:txBody>
      </p:sp>
      <p:sp>
        <p:nvSpPr>
          <p:cNvPr id="75" name="TextBox 74"/>
          <p:cNvSpPr txBox="1"/>
          <p:nvPr/>
        </p:nvSpPr>
        <p:spPr>
          <a:xfrm>
            <a:off x="6823249" y="5499163"/>
            <a:ext cx="3913493" cy="584775"/>
          </a:xfrm>
          <a:prstGeom prst="rect">
            <a:avLst/>
          </a:prstGeom>
          <a:noFill/>
        </p:spPr>
        <p:txBody>
          <a:bodyPr wrap="square" rtlCol="0">
            <a:spAutoFit/>
          </a:bodyPr>
          <a:lstStyle/>
          <a:p>
            <a:r>
              <a:rPr lang="en-AU" sz="3200" dirty="0">
                <a:solidFill>
                  <a:schemeClr val="tx1">
                    <a:lumMod val="65000"/>
                    <a:lumOff val="35000"/>
                  </a:schemeClr>
                </a:solidFill>
              </a:rPr>
              <a:t>Selection &gt;&gt; Mutation</a:t>
            </a:r>
          </a:p>
        </p:txBody>
      </p:sp>
    </p:spTree>
    <p:extLst>
      <p:ext uri="{BB962C8B-B14F-4D97-AF65-F5344CB8AC3E}">
        <p14:creationId xmlns:p14="http://schemas.microsoft.com/office/powerpoint/2010/main" val="3975550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Genetic variation and diversity</a:t>
            </a:r>
          </a:p>
        </p:txBody>
      </p:sp>
      <p:sp>
        <p:nvSpPr>
          <p:cNvPr id="3" name="Content Placeholder 2"/>
          <p:cNvSpPr>
            <a:spLocks noGrp="1"/>
          </p:cNvSpPr>
          <p:nvPr>
            <p:ph idx="1"/>
          </p:nvPr>
        </p:nvSpPr>
        <p:spPr>
          <a:xfrm>
            <a:off x="1121276" y="3771900"/>
            <a:ext cx="9949449" cy="2238586"/>
          </a:xfrm>
        </p:spPr>
        <p:txBody>
          <a:bodyPr>
            <a:normAutofit/>
          </a:bodyPr>
          <a:lstStyle/>
          <a:p>
            <a:endParaRPr lang="en-AU" sz="4000" dirty="0"/>
          </a:p>
          <a:p>
            <a:r>
              <a:rPr lang="en-AU" sz="4000" dirty="0">
                <a:solidFill>
                  <a:schemeClr val="accent1"/>
                </a:solidFill>
              </a:rPr>
              <a:t>Genetic architecture </a:t>
            </a:r>
            <a:r>
              <a:rPr lang="en-AU" sz="4000" dirty="0">
                <a:solidFill>
                  <a:schemeClr val="tx1">
                    <a:lumMod val="65000"/>
                    <a:lumOff val="35000"/>
                  </a:schemeClr>
                </a:solidFill>
              </a:rPr>
              <a:t>gives a summary of the genetic makeup of a trait.</a:t>
            </a:r>
          </a:p>
        </p:txBody>
      </p:sp>
      <p:sp>
        <p:nvSpPr>
          <p:cNvPr id="4" name="Rectangle 3">
            <a:extLst>
              <a:ext uri="{FF2B5EF4-FFF2-40B4-BE49-F238E27FC236}">
                <a16:creationId xmlns:a16="http://schemas.microsoft.com/office/drawing/2014/main" id="{B27EB906-9F9C-734B-AA3E-040EB404633B}"/>
              </a:ext>
            </a:extLst>
          </p:cNvPr>
          <p:cNvSpPr/>
          <p:nvPr/>
        </p:nvSpPr>
        <p:spPr>
          <a:xfrm>
            <a:off x="3842695" y="2644170"/>
            <a:ext cx="4506610" cy="1569660"/>
          </a:xfrm>
          <a:prstGeom prst="rect">
            <a:avLst/>
          </a:prstGeom>
        </p:spPr>
        <p:txBody>
          <a:bodyPr wrap="square">
            <a:spAutoFit/>
          </a:bodyPr>
          <a:lstStyle/>
          <a:p>
            <a:r>
              <a:rPr lang="en-AU" sz="9600" dirty="0"/>
              <a:t>P = </a:t>
            </a:r>
            <a:r>
              <a:rPr lang="en-AU" sz="9600" dirty="0">
                <a:solidFill>
                  <a:schemeClr val="accent1"/>
                </a:solidFill>
              </a:rPr>
              <a:t>G</a:t>
            </a:r>
            <a:r>
              <a:rPr lang="en-AU" sz="9600" dirty="0"/>
              <a:t> + E</a:t>
            </a:r>
            <a:endParaRPr lang="en-US" sz="9600" dirty="0"/>
          </a:p>
        </p:txBody>
      </p:sp>
    </p:spTree>
    <p:extLst>
      <p:ext uri="{BB962C8B-B14F-4D97-AF65-F5344CB8AC3E}">
        <p14:creationId xmlns:p14="http://schemas.microsoft.com/office/powerpoint/2010/main" val="1099778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7985389" y="2180220"/>
            <a:ext cx="3517402" cy="3517402"/>
          </a:xfrm>
          <a:prstGeom prst="ellipse">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916799" y="2999080"/>
            <a:ext cx="3654582" cy="2431435"/>
          </a:xfrm>
          <a:prstGeom prst="rect">
            <a:avLst/>
          </a:prstGeom>
          <a:noFill/>
          <a:ln>
            <a:noFill/>
          </a:ln>
        </p:spPr>
        <p:txBody>
          <a:bodyPr wrap="square" rtlCol="0">
            <a:spAutoFit/>
          </a:bodyPr>
          <a:lstStyle/>
          <a:p>
            <a:pPr algn="ctr"/>
            <a:r>
              <a:rPr lang="en-US" sz="4000" dirty="0"/>
              <a:t>Trait </a:t>
            </a:r>
          </a:p>
          <a:p>
            <a:pPr algn="ctr"/>
            <a:r>
              <a:rPr lang="en-US" sz="4000" dirty="0"/>
              <a:t>Phenotype</a:t>
            </a:r>
            <a:br>
              <a:rPr lang="en-US" sz="4000" dirty="0"/>
            </a:br>
            <a:r>
              <a:rPr lang="en-US" sz="7200" dirty="0"/>
              <a:t>P</a:t>
            </a:r>
            <a:endParaRPr lang="en-US" sz="4800" dirty="0"/>
          </a:p>
        </p:txBody>
      </p:sp>
      <p:sp>
        <p:nvSpPr>
          <p:cNvPr id="6" name="TextBox 5"/>
          <p:cNvSpPr txBox="1"/>
          <p:nvPr/>
        </p:nvSpPr>
        <p:spPr>
          <a:xfrm>
            <a:off x="1272186" y="2671918"/>
            <a:ext cx="2787922" cy="523220"/>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AU" sz="2800" dirty="0"/>
              <a:t>Number of Genes</a:t>
            </a:r>
          </a:p>
        </p:txBody>
      </p:sp>
      <p:sp>
        <p:nvSpPr>
          <p:cNvPr id="7" name="TextBox 6"/>
          <p:cNvSpPr txBox="1"/>
          <p:nvPr/>
        </p:nvSpPr>
        <p:spPr>
          <a:xfrm>
            <a:off x="1272185" y="3664421"/>
            <a:ext cx="2755933" cy="523220"/>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AU" sz="2800" dirty="0"/>
              <a:t>Gene location</a:t>
            </a:r>
          </a:p>
        </p:txBody>
      </p:sp>
      <p:sp>
        <p:nvSpPr>
          <p:cNvPr id="8" name="TextBox 7"/>
          <p:cNvSpPr txBox="1"/>
          <p:nvPr/>
        </p:nvSpPr>
        <p:spPr>
          <a:xfrm>
            <a:off x="1272186" y="4639324"/>
            <a:ext cx="2787922" cy="523220"/>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AU" sz="2800" b="1" dirty="0"/>
              <a:t>Allelic effects</a:t>
            </a:r>
          </a:p>
        </p:txBody>
      </p:sp>
      <p:cxnSp>
        <p:nvCxnSpPr>
          <p:cNvPr id="14" name="Straight Arrow Connector 13"/>
          <p:cNvCxnSpPr>
            <a:cxnSpLocks/>
            <a:stCxn id="26" idx="2"/>
            <a:endCxn id="8" idx="3"/>
          </p:cNvCxnSpPr>
          <p:nvPr/>
        </p:nvCxnSpPr>
        <p:spPr>
          <a:xfrm flipH="1">
            <a:off x="4060108" y="3938922"/>
            <a:ext cx="786983" cy="962012"/>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a:stCxn id="26" idx="2"/>
            <a:endCxn id="7" idx="3"/>
          </p:cNvCxnSpPr>
          <p:nvPr/>
        </p:nvCxnSpPr>
        <p:spPr>
          <a:xfrm flipH="1" flipV="1">
            <a:off x="4028118" y="3926031"/>
            <a:ext cx="818973" cy="12891"/>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a:stCxn id="26" idx="2"/>
            <a:endCxn id="6" idx="3"/>
          </p:cNvCxnSpPr>
          <p:nvPr/>
        </p:nvCxnSpPr>
        <p:spPr>
          <a:xfrm flipH="1" flipV="1">
            <a:off x="4060108" y="2933528"/>
            <a:ext cx="786983" cy="1005394"/>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4847091" y="2763264"/>
            <a:ext cx="2351315" cy="2351315"/>
          </a:xfrm>
          <a:prstGeom prst="ellipse">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TextBox 26"/>
          <p:cNvSpPr txBox="1"/>
          <p:nvPr/>
        </p:nvSpPr>
        <p:spPr>
          <a:xfrm>
            <a:off x="5052145" y="3331274"/>
            <a:ext cx="1886858" cy="1661993"/>
          </a:xfrm>
          <a:prstGeom prst="rect">
            <a:avLst/>
          </a:prstGeom>
          <a:noFill/>
        </p:spPr>
        <p:txBody>
          <a:bodyPr wrap="square" rtlCol="0">
            <a:spAutoFit/>
          </a:bodyPr>
          <a:lstStyle/>
          <a:p>
            <a:pPr algn="ctr"/>
            <a:r>
              <a:rPr lang="en-AU" sz="2400" dirty="0"/>
              <a:t>Genetic</a:t>
            </a:r>
          </a:p>
          <a:p>
            <a:pPr algn="ctr"/>
            <a:r>
              <a:rPr lang="en-AU" sz="2400" dirty="0"/>
              <a:t>Architecture</a:t>
            </a:r>
          </a:p>
          <a:p>
            <a:pPr algn="ctr"/>
            <a:r>
              <a:rPr lang="en-AU" sz="5400" dirty="0"/>
              <a:t>G</a:t>
            </a:r>
          </a:p>
        </p:txBody>
      </p:sp>
      <p:cxnSp>
        <p:nvCxnSpPr>
          <p:cNvPr id="12" name="Straight Arrow Connector 11"/>
          <p:cNvCxnSpPr>
            <a:cxnSpLocks/>
            <a:stCxn id="26" idx="6"/>
          </p:cNvCxnSpPr>
          <p:nvPr/>
        </p:nvCxnSpPr>
        <p:spPr>
          <a:xfrm>
            <a:off x="7198406" y="3938922"/>
            <a:ext cx="81252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0FD2E56-127F-A243-BE1F-AD0B1129F0C3}"/>
              </a:ext>
            </a:extLst>
          </p:cNvPr>
          <p:cNvSpPr>
            <a:spLocks noGrp="1"/>
          </p:cNvSpPr>
          <p:nvPr>
            <p:ph type="title"/>
          </p:nvPr>
        </p:nvSpPr>
        <p:spPr/>
        <p:txBody>
          <a:bodyPr/>
          <a:lstStyle/>
          <a:p>
            <a:r>
              <a:rPr lang="en-US" dirty="0"/>
              <a:t>Components of </a:t>
            </a:r>
            <a:r>
              <a:rPr lang="en-US" b="1" dirty="0"/>
              <a:t>G</a:t>
            </a:r>
          </a:p>
        </p:txBody>
      </p:sp>
    </p:spTree>
    <p:extLst>
      <p:ext uri="{BB962C8B-B14F-4D97-AF65-F5344CB8AC3E}">
        <p14:creationId xmlns:p14="http://schemas.microsoft.com/office/powerpoint/2010/main" val="2370773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90650" y="3013502"/>
            <a:ext cx="9410700" cy="830997"/>
          </a:xfrm>
          <a:prstGeom prst="rect">
            <a:avLst/>
          </a:prstGeom>
          <a:noFill/>
        </p:spPr>
        <p:txBody>
          <a:bodyPr wrap="square" rtlCol="0">
            <a:spAutoFit/>
          </a:bodyPr>
          <a:lstStyle/>
          <a:p>
            <a:pPr algn="ctr"/>
            <a:r>
              <a:rPr lang="en-AU" sz="4800" b="1" dirty="0">
                <a:solidFill>
                  <a:schemeClr val="accent1"/>
                </a:solidFill>
              </a:rPr>
              <a:t>What</a:t>
            </a:r>
            <a:r>
              <a:rPr lang="en-AU" sz="4800" dirty="0">
                <a:solidFill>
                  <a:schemeClr val="tx1">
                    <a:lumMod val="65000"/>
                    <a:lumOff val="35000"/>
                  </a:schemeClr>
                </a:solidFill>
              </a:rPr>
              <a:t> does it take to be </a:t>
            </a:r>
            <a:r>
              <a:rPr lang="en-AU" sz="4800" b="1" dirty="0">
                <a:solidFill>
                  <a:schemeClr val="bg2">
                    <a:lumMod val="90000"/>
                  </a:schemeClr>
                </a:solidFill>
              </a:rPr>
              <a:t>adapted</a:t>
            </a:r>
            <a:r>
              <a:rPr lang="en-AU" sz="4800" dirty="0">
                <a:solidFill>
                  <a:schemeClr val="tx1">
                    <a:lumMod val="65000"/>
                    <a:lumOff val="35000"/>
                  </a:schemeClr>
                </a:solidFill>
              </a:rPr>
              <a:t>?</a:t>
            </a:r>
            <a:endParaRPr lang="en-AU" dirty="0">
              <a:solidFill>
                <a:schemeClr val="tx1">
                  <a:lumMod val="65000"/>
                  <a:lumOff val="35000"/>
                </a:schemeClr>
              </a:solidFill>
            </a:endParaRPr>
          </a:p>
        </p:txBody>
      </p:sp>
    </p:spTree>
    <p:extLst>
      <p:ext uri="{BB962C8B-B14F-4D97-AF65-F5344CB8AC3E}">
        <p14:creationId xmlns:p14="http://schemas.microsoft.com/office/powerpoint/2010/main" val="1605777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90650" y="2644170"/>
            <a:ext cx="9410700" cy="1569660"/>
          </a:xfrm>
          <a:prstGeom prst="rect">
            <a:avLst/>
          </a:prstGeom>
          <a:noFill/>
        </p:spPr>
        <p:txBody>
          <a:bodyPr wrap="square" rtlCol="0">
            <a:spAutoFit/>
          </a:bodyPr>
          <a:lstStyle/>
          <a:p>
            <a:pPr algn="ctr"/>
            <a:r>
              <a:rPr lang="en-AU" sz="4800" dirty="0">
                <a:solidFill>
                  <a:schemeClr val="tx1">
                    <a:lumMod val="65000"/>
                    <a:lumOff val="35000"/>
                  </a:schemeClr>
                </a:solidFill>
              </a:rPr>
              <a:t>Is there a </a:t>
            </a:r>
            <a:r>
              <a:rPr lang="en-AU" sz="4800" b="1" dirty="0">
                <a:solidFill>
                  <a:schemeClr val="accent1"/>
                </a:solidFill>
              </a:rPr>
              <a:t>genetic architecture </a:t>
            </a:r>
            <a:r>
              <a:rPr lang="en-AU" sz="4800" dirty="0">
                <a:solidFill>
                  <a:schemeClr val="tx1">
                    <a:lumMod val="65000"/>
                    <a:lumOff val="35000"/>
                  </a:schemeClr>
                </a:solidFill>
              </a:rPr>
              <a:t>that facilitates </a:t>
            </a:r>
            <a:r>
              <a:rPr lang="en-AU" sz="4800" b="1" dirty="0">
                <a:solidFill>
                  <a:schemeClr val="bg2">
                    <a:lumMod val="90000"/>
                  </a:schemeClr>
                </a:solidFill>
              </a:rPr>
              <a:t>adaptation</a:t>
            </a:r>
            <a:r>
              <a:rPr lang="en-AU" sz="4800" dirty="0">
                <a:solidFill>
                  <a:schemeClr val="tx1">
                    <a:lumMod val="65000"/>
                    <a:lumOff val="35000"/>
                  </a:schemeClr>
                </a:solidFill>
              </a:rPr>
              <a:t>?</a:t>
            </a:r>
            <a:endParaRPr lang="en-AU" dirty="0">
              <a:solidFill>
                <a:schemeClr val="tx1">
                  <a:lumMod val="65000"/>
                  <a:lumOff val="35000"/>
                </a:schemeClr>
              </a:solidFill>
            </a:endParaRPr>
          </a:p>
        </p:txBody>
      </p:sp>
    </p:spTree>
    <p:extLst>
      <p:ext uri="{BB962C8B-B14F-4D97-AF65-F5344CB8AC3E}">
        <p14:creationId xmlns:p14="http://schemas.microsoft.com/office/powerpoint/2010/main" val="3781821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a:t>SLiM</a:t>
            </a:r>
            <a:endParaRPr lang="en-AU" dirty="0"/>
          </a:p>
        </p:txBody>
      </p:sp>
      <p:sp>
        <p:nvSpPr>
          <p:cNvPr id="3" name="Content Placeholder 2"/>
          <p:cNvSpPr>
            <a:spLocks noGrp="1"/>
          </p:cNvSpPr>
          <p:nvPr>
            <p:ph idx="1"/>
          </p:nvPr>
        </p:nvSpPr>
        <p:spPr>
          <a:xfrm>
            <a:off x="1097280" y="2409880"/>
            <a:ext cx="3665220" cy="1980670"/>
          </a:xfrm>
        </p:spPr>
        <p:txBody>
          <a:bodyPr>
            <a:noAutofit/>
          </a:bodyPr>
          <a:lstStyle/>
          <a:p>
            <a:r>
              <a:rPr lang="en-AU" sz="4400" dirty="0">
                <a:solidFill>
                  <a:schemeClr val="tx1">
                    <a:lumMod val="65000"/>
                    <a:lumOff val="35000"/>
                  </a:schemeClr>
                </a:solidFill>
              </a:rPr>
              <a:t>Follows a population evolving </a:t>
            </a:r>
            <a:r>
              <a:rPr lang="en-AU" sz="4400" b="1" dirty="0">
                <a:solidFill>
                  <a:schemeClr val="accent1"/>
                </a:solidFill>
              </a:rPr>
              <a:t>over time.</a:t>
            </a:r>
            <a:endParaRPr lang="en-AU" sz="2400" b="1" dirty="0">
              <a:solidFill>
                <a:schemeClr val="accent1"/>
              </a:solidFill>
            </a:endParaRPr>
          </a:p>
          <a:p>
            <a:endParaRPr lang="en-AU" sz="2400" dirty="0"/>
          </a:p>
          <a:p>
            <a:endParaRPr lang="en-AU" sz="2400" dirty="0"/>
          </a:p>
          <a:p>
            <a:endParaRPr lang="en-AU" sz="2400" dirty="0"/>
          </a:p>
        </p:txBody>
      </p:sp>
      <p:pic>
        <p:nvPicPr>
          <p:cNvPr id="5" name="Picture 4"/>
          <p:cNvPicPr>
            <a:picLocks noChangeAspect="1"/>
          </p:cNvPicPr>
          <p:nvPr/>
        </p:nvPicPr>
        <p:blipFill>
          <a:blip r:embed="rId3"/>
          <a:stretch>
            <a:fillRect/>
          </a:stretch>
        </p:blipFill>
        <p:spPr>
          <a:xfrm>
            <a:off x="4440535" y="1845735"/>
            <a:ext cx="6715145" cy="4023360"/>
          </a:xfrm>
          <a:prstGeom prst="rect">
            <a:avLst/>
          </a:prstGeom>
        </p:spPr>
      </p:pic>
    </p:spTree>
    <p:extLst>
      <p:ext uri="{BB962C8B-B14F-4D97-AF65-F5344CB8AC3E}">
        <p14:creationId xmlns:p14="http://schemas.microsoft.com/office/powerpoint/2010/main" val="999838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5151" t="11096" r="17172" b="10340"/>
          <a:stretch/>
        </p:blipFill>
        <p:spPr>
          <a:xfrm>
            <a:off x="7753780" y="2015931"/>
            <a:ext cx="2486526" cy="3853496"/>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2746" y="2015931"/>
            <a:ext cx="5106832" cy="3853496"/>
          </a:xfrm>
          <a:prstGeom prst="rect">
            <a:avLst/>
          </a:prstGeom>
        </p:spPr>
      </p:pic>
      <p:sp>
        <p:nvSpPr>
          <p:cNvPr id="6" name="Title 5"/>
          <p:cNvSpPr>
            <a:spLocks noGrp="1"/>
          </p:cNvSpPr>
          <p:nvPr>
            <p:ph type="title"/>
          </p:nvPr>
        </p:nvSpPr>
        <p:spPr/>
        <p:txBody>
          <a:bodyPr/>
          <a:lstStyle/>
          <a:p>
            <a:r>
              <a:rPr lang="en-AU" dirty="0">
                <a:solidFill>
                  <a:schemeClr val="tx1">
                    <a:lumMod val="65000"/>
                    <a:lumOff val="35000"/>
                  </a:schemeClr>
                </a:solidFill>
              </a:rPr>
              <a:t>Adaptation and Genetic Diversity</a:t>
            </a:r>
          </a:p>
        </p:txBody>
      </p:sp>
      <p:sp>
        <p:nvSpPr>
          <p:cNvPr id="8" name="TextBox 7"/>
          <p:cNvSpPr txBox="1"/>
          <p:nvPr/>
        </p:nvSpPr>
        <p:spPr>
          <a:xfrm>
            <a:off x="8020079" y="5869427"/>
            <a:ext cx="2085473" cy="369332"/>
          </a:xfrm>
          <a:prstGeom prst="rect">
            <a:avLst/>
          </a:prstGeom>
          <a:noFill/>
        </p:spPr>
        <p:txBody>
          <a:bodyPr wrap="square" rtlCol="0">
            <a:spAutoFit/>
          </a:bodyPr>
          <a:lstStyle/>
          <a:p>
            <a:pPr algn="ctr"/>
            <a:r>
              <a:rPr lang="en-AU" dirty="0"/>
              <a:t>Darwin</a:t>
            </a:r>
            <a:r>
              <a:rPr lang="en-AU" baseline="30000" dirty="0"/>
              <a:t>2</a:t>
            </a:r>
            <a:endParaRPr lang="en-AU" dirty="0"/>
          </a:p>
        </p:txBody>
      </p:sp>
      <p:sp>
        <p:nvSpPr>
          <p:cNvPr id="9" name="TextBox 8"/>
          <p:cNvSpPr txBox="1"/>
          <p:nvPr/>
        </p:nvSpPr>
        <p:spPr>
          <a:xfrm>
            <a:off x="3031958" y="5869427"/>
            <a:ext cx="2085473" cy="369332"/>
          </a:xfrm>
          <a:prstGeom prst="rect">
            <a:avLst/>
          </a:prstGeom>
          <a:noFill/>
        </p:spPr>
        <p:txBody>
          <a:bodyPr wrap="square" rtlCol="0">
            <a:spAutoFit/>
          </a:bodyPr>
          <a:lstStyle/>
          <a:p>
            <a:pPr algn="ctr"/>
            <a:r>
              <a:rPr lang="en-AU" dirty="0"/>
              <a:t>Darwin’s Finches</a:t>
            </a:r>
            <a:r>
              <a:rPr lang="en-AU" baseline="30000" dirty="0"/>
              <a:t>1</a:t>
            </a:r>
            <a:endParaRPr lang="en-AU" dirty="0"/>
          </a:p>
        </p:txBody>
      </p:sp>
      <p:sp>
        <p:nvSpPr>
          <p:cNvPr id="2" name="Rectangle 1"/>
          <p:cNvSpPr/>
          <p:nvPr/>
        </p:nvSpPr>
        <p:spPr>
          <a:xfrm>
            <a:off x="9024035" y="6354188"/>
            <a:ext cx="3626069" cy="523220"/>
          </a:xfrm>
          <a:prstGeom prst="rect">
            <a:avLst/>
          </a:prstGeom>
        </p:spPr>
        <p:txBody>
          <a:bodyPr wrap="square">
            <a:spAutoFit/>
          </a:bodyPr>
          <a:lstStyle/>
          <a:p>
            <a:r>
              <a:rPr lang="en-AU" sz="700" dirty="0"/>
              <a:t>1 Adapted from Gould (&lt;1882) Accessed from:</a:t>
            </a:r>
          </a:p>
          <a:p>
            <a:r>
              <a:rPr lang="en-AU" sz="700" dirty="0"/>
              <a:t>https://commons.wikimedia.org/wiki/File:Darwin%27s_finches_by_Gould.jpg </a:t>
            </a:r>
          </a:p>
          <a:p>
            <a:r>
              <a:rPr lang="en-AU" sz="700" dirty="0"/>
              <a:t>2 Adapted from Richmond (1830s) Accessed from: https://commons.wikimedia.org/wiki/File:Charles_Darwin_by_G._Richmond.jpg </a:t>
            </a:r>
          </a:p>
        </p:txBody>
      </p:sp>
    </p:spTree>
    <p:extLst>
      <p:ext uri="{BB962C8B-B14F-4D97-AF65-F5344CB8AC3E}">
        <p14:creationId xmlns:p14="http://schemas.microsoft.com/office/powerpoint/2010/main" val="2376698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Parameter space</a:t>
            </a:r>
          </a:p>
        </p:txBody>
      </p:sp>
      <p:sp>
        <p:nvSpPr>
          <p:cNvPr id="5" name="TextBox 4"/>
          <p:cNvSpPr txBox="1"/>
          <p:nvPr/>
        </p:nvSpPr>
        <p:spPr>
          <a:xfrm>
            <a:off x="1097280" y="2032000"/>
            <a:ext cx="5029200" cy="1631216"/>
          </a:xfrm>
          <a:prstGeom prst="rect">
            <a:avLst/>
          </a:prstGeom>
          <a:noFill/>
        </p:spPr>
        <p:txBody>
          <a:bodyPr wrap="square" rtlCol="0">
            <a:spAutoFit/>
          </a:bodyPr>
          <a:lstStyle/>
          <a:p>
            <a:r>
              <a:rPr lang="en-AU" sz="3200" dirty="0">
                <a:solidFill>
                  <a:schemeClr val="tx1">
                    <a:lumMod val="65000"/>
                    <a:lumOff val="35000"/>
                  </a:schemeClr>
                </a:solidFill>
              </a:rPr>
              <a:t>Latin hypercube sampling for </a:t>
            </a:r>
            <a:r>
              <a:rPr lang="en-AU" sz="3200" b="1" dirty="0">
                <a:solidFill>
                  <a:schemeClr val="accent1"/>
                </a:solidFill>
              </a:rPr>
              <a:t>efficient sampling </a:t>
            </a:r>
            <a:r>
              <a:rPr lang="en-AU" sz="3200" dirty="0">
                <a:solidFill>
                  <a:schemeClr val="tx1">
                    <a:lumMod val="65000"/>
                    <a:lumOff val="35000"/>
                  </a:schemeClr>
                </a:solidFill>
              </a:rPr>
              <a:t>of the whole parameter space.</a:t>
            </a:r>
          </a:p>
        </p:txBody>
      </p:sp>
      <p:pic>
        <p:nvPicPr>
          <p:cNvPr id="12"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0327" y="286603"/>
            <a:ext cx="6222667" cy="5981700"/>
          </a:xfrm>
          <a:prstGeom prst="rect">
            <a:avLst/>
          </a:prstGeom>
        </p:spPr>
      </p:pic>
      <p:sp>
        <p:nvSpPr>
          <p:cNvPr id="13" name="TextBox 12"/>
          <p:cNvSpPr txBox="1"/>
          <p:nvPr/>
        </p:nvSpPr>
        <p:spPr>
          <a:xfrm rot="16200000">
            <a:off x="5664981" y="2819682"/>
            <a:ext cx="2228193" cy="369332"/>
          </a:xfrm>
          <a:prstGeom prst="rect">
            <a:avLst/>
          </a:prstGeom>
          <a:noFill/>
        </p:spPr>
        <p:txBody>
          <a:bodyPr wrap="square" rtlCol="0">
            <a:spAutoFit/>
          </a:bodyPr>
          <a:lstStyle/>
          <a:p>
            <a:pPr algn="ctr"/>
            <a:r>
              <a:rPr lang="en-AU" dirty="0"/>
              <a:t>Parameter 1</a:t>
            </a:r>
          </a:p>
        </p:txBody>
      </p:sp>
      <p:sp>
        <p:nvSpPr>
          <p:cNvPr id="14" name="TextBox 13"/>
          <p:cNvSpPr txBox="1"/>
          <p:nvPr/>
        </p:nvSpPr>
        <p:spPr>
          <a:xfrm rot="1436649">
            <a:off x="7220513" y="5492633"/>
            <a:ext cx="2228193" cy="369332"/>
          </a:xfrm>
          <a:prstGeom prst="rect">
            <a:avLst/>
          </a:prstGeom>
          <a:noFill/>
        </p:spPr>
        <p:txBody>
          <a:bodyPr wrap="square" rtlCol="0">
            <a:spAutoFit/>
          </a:bodyPr>
          <a:lstStyle/>
          <a:p>
            <a:pPr algn="ctr"/>
            <a:r>
              <a:rPr lang="en-AU" dirty="0"/>
              <a:t>Parameter 2</a:t>
            </a:r>
          </a:p>
        </p:txBody>
      </p:sp>
      <p:sp>
        <p:nvSpPr>
          <p:cNvPr id="15" name="TextBox 14"/>
          <p:cNvSpPr txBox="1"/>
          <p:nvPr/>
        </p:nvSpPr>
        <p:spPr>
          <a:xfrm rot="19545135">
            <a:off x="10187004" y="5304007"/>
            <a:ext cx="2228193" cy="369332"/>
          </a:xfrm>
          <a:prstGeom prst="rect">
            <a:avLst/>
          </a:prstGeom>
          <a:noFill/>
        </p:spPr>
        <p:txBody>
          <a:bodyPr wrap="square" rtlCol="0">
            <a:spAutoFit/>
          </a:bodyPr>
          <a:lstStyle/>
          <a:p>
            <a:pPr algn="ctr"/>
            <a:r>
              <a:rPr lang="en-AU" dirty="0"/>
              <a:t>Parameter 3</a:t>
            </a:r>
          </a:p>
        </p:txBody>
      </p:sp>
    </p:spTree>
    <p:extLst>
      <p:ext uri="{BB962C8B-B14F-4D97-AF65-F5344CB8AC3E}">
        <p14:creationId xmlns:p14="http://schemas.microsoft.com/office/powerpoint/2010/main" val="4202020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Parameter space</a:t>
            </a:r>
          </a:p>
        </p:txBody>
      </p:sp>
      <p:sp>
        <p:nvSpPr>
          <p:cNvPr id="5" name="TextBox 4"/>
          <p:cNvSpPr txBox="1"/>
          <p:nvPr/>
        </p:nvSpPr>
        <p:spPr>
          <a:xfrm>
            <a:off x="750627" y="2032000"/>
            <a:ext cx="5375853" cy="3046988"/>
          </a:xfrm>
          <a:prstGeom prst="rect">
            <a:avLst/>
          </a:prstGeom>
          <a:noFill/>
        </p:spPr>
        <p:txBody>
          <a:bodyPr wrap="square" rtlCol="0">
            <a:spAutoFit/>
          </a:bodyPr>
          <a:lstStyle/>
          <a:p>
            <a:r>
              <a:rPr lang="en-AU" sz="3200" dirty="0">
                <a:solidFill>
                  <a:schemeClr val="tx1">
                    <a:lumMod val="65000"/>
                    <a:lumOff val="35000"/>
                  </a:schemeClr>
                </a:solidFill>
              </a:rPr>
              <a:t>Additive effect size variance (</a:t>
            </a:r>
            <a:r>
              <a:rPr lang="el-GR" sz="3200" dirty="0">
                <a:solidFill>
                  <a:schemeClr val="tx1">
                    <a:lumMod val="65000"/>
                    <a:lumOff val="35000"/>
                  </a:schemeClr>
                </a:solidFill>
              </a:rPr>
              <a:t>α</a:t>
            </a:r>
            <a:r>
              <a:rPr lang="en-AU" sz="3200" dirty="0">
                <a:solidFill>
                  <a:schemeClr val="tx1">
                    <a:lumMod val="65000"/>
                    <a:lumOff val="35000"/>
                  </a:schemeClr>
                </a:solidFill>
              </a:rPr>
              <a:t>)</a:t>
            </a:r>
          </a:p>
          <a:p>
            <a:r>
              <a:rPr lang="en-AU" sz="3200" dirty="0">
                <a:solidFill>
                  <a:schemeClr val="tx1">
                    <a:lumMod val="65000"/>
                    <a:lumOff val="35000"/>
                  </a:schemeClr>
                </a:solidFill>
              </a:rPr>
              <a:t>Pleiotropy rate</a:t>
            </a:r>
          </a:p>
          <a:p>
            <a:r>
              <a:rPr lang="en-AU" sz="3200" dirty="0">
                <a:solidFill>
                  <a:schemeClr val="tx1">
                    <a:lumMod val="65000"/>
                    <a:lumOff val="35000"/>
                  </a:schemeClr>
                </a:solidFill>
              </a:rPr>
              <a:t>Mutational correlation</a:t>
            </a:r>
          </a:p>
          <a:p>
            <a:r>
              <a:rPr lang="en-AU" sz="3200" dirty="0">
                <a:solidFill>
                  <a:schemeClr val="tx1">
                    <a:lumMod val="65000"/>
                    <a:lumOff val="35000"/>
                  </a:schemeClr>
                </a:solidFill>
              </a:rPr>
              <a:t>Recombination rate</a:t>
            </a:r>
          </a:p>
          <a:p>
            <a:r>
              <a:rPr lang="en-AU" sz="3200" dirty="0">
                <a:solidFill>
                  <a:schemeClr val="tx1">
                    <a:lumMod val="65000"/>
                    <a:lumOff val="35000"/>
                  </a:schemeClr>
                </a:solidFill>
              </a:rPr>
              <a:t>Mutation rate</a:t>
            </a:r>
          </a:p>
          <a:p>
            <a:r>
              <a:rPr lang="en-AU" sz="3200" dirty="0">
                <a:solidFill>
                  <a:schemeClr val="tx1">
                    <a:lumMod val="65000"/>
                    <a:lumOff val="35000"/>
                  </a:schemeClr>
                </a:solidFill>
              </a:rPr>
              <a:t>Selection strength</a:t>
            </a:r>
          </a:p>
        </p:txBody>
      </p:sp>
      <p:pic>
        <p:nvPicPr>
          <p:cNvPr id="14"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10327" y="286603"/>
            <a:ext cx="6222667" cy="5981700"/>
          </a:xfrm>
        </p:spPr>
      </p:pic>
      <p:sp>
        <p:nvSpPr>
          <p:cNvPr id="15" name="TextBox 14"/>
          <p:cNvSpPr txBox="1"/>
          <p:nvPr/>
        </p:nvSpPr>
        <p:spPr>
          <a:xfrm rot="16200000">
            <a:off x="5664981" y="2819682"/>
            <a:ext cx="2228193" cy="369332"/>
          </a:xfrm>
          <a:prstGeom prst="rect">
            <a:avLst/>
          </a:prstGeom>
          <a:noFill/>
        </p:spPr>
        <p:txBody>
          <a:bodyPr wrap="square" rtlCol="0">
            <a:spAutoFit/>
          </a:bodyPr>
          <a:lstStyle/>
          <a:p>
            <a:pPr algn="ctr"/>
            <a:r>
              <a:rPr lang="en-AU" dirty="0"/>
              <a:t>Parameter 1</a:t>
            </a:r>
          </a:p>
        </p:txBody>
      </p:sp>
      <p:sp>
        <p:nvSpPr>
          <p:cNvPr id="16" name="TextBox 15"/>
          <p:cNvSpPr txBox="1"/>
          <p:nvPr/>
        </p:nvSpPr>
        <p:spPr>
          <a:xfrm rot="1436649">
            <a:off x="7220513" y="5492633"/>
            <a:ext cx="2228193" cy="369332"/>
          </a:xfrm>
          <a:prstGeom prst="rect">
            <a:avLst/>
          </a:prstGeom>
          <a:noFill/>
        </p:spPr>
        <p:txBody>
          <a:bodyPr wrap="square" rtlCol="0">
            <a:spAutoFit/>
          </a:bodyPr>
          <a:lstStyle/>
          <a:p>
            <a:pPr algn="ctr"/>
            <a:r>
              <a:rPr lang="en-AU" dirty="0"/>
              <a:t>Parameter 2</a:t>
            </a:r>
          </a:p>
        </p:txBody>
      </p:sp>
      <p:sp>
        <p:nvSpPr>
          <p:cNvPr id="17" name="TextBox 16"/>
          <p:cNvSpPr txBox="1"/>
          <p:nvPr/>
        </p:nvSpPr>
        <p:spPr>
          <a:xfrm rot="19545135">
            <a:off x="10187004" y="5304007"/>
            <a:ext cx="2228193" cy="369332"/>
          </a:xfrm>
          <a:prstGeom prst="rect">
            <a:avLst/>
          </a:prstGeom>
          <a:noFill/>
        </p:spPr>
        <p:txBody>
          <a:bodyPr wrap="square" rtlCol="0">
            <a:spAutoFit/>
          </a:bodyPr>
          <a:lstStyle/>
          <a:p>
            <a:pPr algn="ctr"/>
            <a:r>
              <a:rPr lang="en-AU" dirty="0"/>
              <a:t>Parameter 3</a:t>
            </a:r>
          </a:p>
        </p:txBody>
      </p:sp>
    </p:spTree>
    <p:extLst>
      <p:ext uri="{BB962C8B-B14F-4D97-AF65-F5344CB8AC3E}">
        <p14:creationId xmlns:p14="http://schemas.microsoft.com/office/powerpoint/2010/main" val="261264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Parameter space</a:t>
            </a:r>
          </a:p>
        </p:txBody>
      </p:sp>
      <p:sp>
        <p:nvSpPr>
          <p:cNvPr id="5" name="TextBox 4"/>
          <p:cNvSpPr txBox="1"/>
          <p:nvPr/>
        </p:nvSpPr>
        <p:spPr>
          <a:xfrm>
            <a:off x="1097280" y="2032000"/>
            <a:ext cx="5216434" cy="3539430"/>
          </a:xfrm>
          <a:prstGeom prst="rect">
            <a:avLst/>
          </a:prstGeom>
          <a:noFill/>
        </p:spPr>
        <p:txBody>
          <a:bodyPr wrap="square" rtlCol="0">
            <a:spAutoFit/>
          </a:bodyPr>
          <a:lstStyle/>
          <a:p>
            <a:r>
              <a:rPr lang="en-AU" sz="3200" dirty="0">
                <a:solidFill>
                  <a:schemeClr val="tx1">
                    <a:lumMod val="65000"/>
                    <a:lumOff val="35000"/>
                  </a:schemeClr>
                </a:solidFill>
              </a:rPr>
              <a:t>128,000 simulations</a:t>
            </a:r>
          </a:p>
          <a:p>
            <a:endParaRPr lang="en-AU" sz="3200" dirty="0">
              <a:solidFill>
                <a:schemeClr val="tx1">
                  <a:lumMod val="65000"/>
                  <a:lumOff val="35000"/>
                </a:schemeClr>
              </a:solidFill>
            </a:endParaRPr>
          </a:p>
          <a:p>
            <a:r>
              <a:rPr lang="en-AU" sz="3200" dirty="0">
                <a:solidFill>
                  <a:schemeClr val="tx1">
                    <a:lumMod val="65000"/>
                    <a:lumOff val="35000"/>
                  </a:schemeClr>
                </a:solidFill>
              </a:rPr>
              <a:t>1280 parameter combinations</a:t>
            </a:r>
          </a:p>
          <a:p>
            <a:endParaRPr lang="en-AU" sz="3200" dirty="0">
              <a:solidFill>
                <a:schemeClr val="tx1">
                  <a:lumMod val="65000"/>
                  <a:lumOff val="35000"/>
                </a:schemeClr>
              </a:solidFill>
            </a:endParaRPr>
          </a:p>
          <a:p>
            <a:r>
              <a:rPr lang="en-AU" sz="3200" dirty="0">
                <a:solidFill>
                  <a:schemeClr val="tx1">
                    <a:lumMod val="65000"/>
                    <a:lumOff val="35000"/>
                  </a:schemeClr>
                </a:solidFill>
              </a:rPr>
              <a:t>100 replicates per model</a:t>
            </a:r>
          </a:p>
          <a:p>
            <a:endParaRPr lang="en-AU" sz="3200" dirty="0">
              <a:solidFill>
                <a:schemeClr val="tx1">
                  <a:lumMod val="65000"/>
                  <a:lumOff val="35000"/>
                </a:schemeClr>
              </a:solidFill>
            </a:endParaRPr>
          </a:p>
          <a:p>
            <a:r>
              <a:rPr lang="en-AU" sz="3200" dirty="0">
                <a:solidFill>
                  <a:schemeClr val="tx1">
                    <a:lumMod val="65000"/>
                    <a:lumOff val="35000"/>
                  </a:schemeClr>
                </a:solidFill>
              </a:rPr>
              <a:t>29672 CPU hours on HPC</a:t>
            </a:r>
          </a:p>
        </p:txBody>
      </p:sp>
      <p:pic>
        <p:nvPicPr>
          <p:cNvPr id="6"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10327" y="286603"/>
            <a:ext cx="6222667" cy="5981700"/>
          </a:xfrm>
        </p:spPr>
      </p:pic>
      <p:sp>
        <p:nvSpPr>
          <p:cNvPr id="7" name="TextBox 6"/>
          <p:cNvSpPr txBox="1"/>
          <p:nvPr/>
        </p:nvSpPr>
        <p:spPr>
          <a:xfrm rot="16200000">
            <a:off x="5664981" y="2819682"/>
            <a:ext cx="2228193" cy="369332"/>
          </a:xfrm>
          <a:prstGeom prst="rect">
            <a:avLst/>
          </a:prstGeom>
          <a:noFill/>
        </p:spPr>
        <p:txBody>
          <a:bodyPr wrap="square" rtlCol="0">
            <a:spAutoFit/>
          </a:bodyPr>
          <a:lstStyle/>
          <a:p>
            <a:pPr algn="ctr"/>
            <a:r>
              <a:rPr lang="en-AU" dirty="0"/>
              <a:t>Parameter 1</a:t>
            </a:r>
          </a:p>
        </p:txBody>
      </p:sp>
      <p:sp>
        <p:nvSpPr>
          <p:cNvPr id="8" name="TextBox 7"/>
          <p:cNvSpPr txBox="1"/>
          <p:nvPr/>
        </p:nvSpPr>
        <p:spPr>
          <a:xfrm rot="1436649">
            <a:off x="7220513" y="5492633"/>
            <a:ext cx="2228193" cy="369332"/>
          </a:xfrm>
          <a:prstGeom prst="rect">
            <a:avLst/>
          </a:prstGeom>
          <a:noFill/>
        </p:spPr>
        <p:txBody>
          <a:bodyPr wrap="square" rtlCol="0">
            <a:spAutoFit/>
          </a:bodyPr>
          <a:lstStyle/>
          <a:p>
            <a:pPr algn="ctr"/>
            <a:r>
              <a:rPr lang="en-AU" dirty="0"/>
              <a:t>Parameter 2</a:t>
            </a:r>
          </a:p>
        </p:txBody>
      </p:sp>
      <p:sp>
        <p:nvSpPr>
          <p:cNvPr id="9" name="TextBox 8"/>
          <p:cNvSpPr txBox="1"/>
          <p:nvPr/>
        </p:nvSpPr>
        <p:spPr>
          <a:xfrm rot="19545135">
            <a:off x="10187004" y="5304007"/>
            <a:ext cx="2228193" cy="369332"/>
          </a:xfrm>
          <a:prstGeom prst="rect">
            <a:avLst/>
          </a:prstGeom>
          <a:noFill/>
        </p:spPr>
        <p:txBody>
          <a:bodyPr wrap="square" rtlCol="0">
            <a:spAutoFit/>
          </a:bodyPr>
          <a:lstStyle/>
          <a:p>
            <a:pPr algn="ctr"/>
            <a:r>
              <a:rPr lang="en-AU" dirty="0"/>
              <a:t>Parameter 3</a:t>
            </a:r>
          </a:p>
        </p:txBody>
      </p:sp>
    </p:spTree>
    <p:extLst>
      <p:ext uri="{BB962C8B-B14F-4D97-AF65-F5344CB8AC3E}">
        <p14:creationId xmlns:p14="http://schemas.microsoft.com/office/powerpoint/2010/main" val="1026579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Commonality of Adaptation</a:t>
            </a:r>
          </a:p>
        </p:txBody>
      </p:sp>
      <p:pic>
        <p:nvPicPr>
          <p:cNvPr id="4" name="Picture 3">
            <a:extLst>
              <a:ext uri="{FF2B5EF4-FFF2-40B4-BE49-F238E27FC236}">
                <a16:creationId xmlns:a16="http://schemas.microsoft.com/office/drawing/2014/main" id="{04F2E352-105C-47F2-8BDB-AE8119F38141}"/>
              </a:ext>
            </a:extLst>
          </p:cNvPr>
          <p:cNvPicPr>
            <a:picLocks noChangeAspect="1"/>
          </p:cNvPicPr>
          <p:nvPr/>
        </p:nvPicPr>
        <p:blipFill rotWithShape="1">
          <a:blip r:embed="rId3"/>
          <a:srcRect t="644" r="430"/>
          <a:stretch/>
        </p:blipFill>
        <p:spPr>
          <a:xfrm>
            <a:off x="26194" y="118334"/>
            <a:ext cx="12139613" cy="6079786"/>
          </a:xfrm>
          <a:prstGeom prst="rect">
            <a:avLst/>
          </a:prstGeom>
        </p:spPr>
      </p:pic>
    </p:spTree>
    <p:extLst>
      <p:ext uri="{BB962C8B-B14F-4D97-AF65-F5344CB8AC3E}">
        <p14:creationId xmlns:p14="http://schemas.microsoft.com/office/powerpoint/2010/main" val="1959050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Commonality of Adaptation</a:t>
            </a:r>
          </a:p>
        </p:txBody>
      </p:sp>
      <p:pic>
        <p:nvPicPr>
          <p:cNvPr id="6" name="Picture 5">
            <a:extLst>
              <a:ext uri="{FF2B5EF4-FFF2-40B4-BE49-F238E27FC236}">
                <a16:creationId xmlns:a16="http://schemas.microsoft.com/office/drawing/2014/main" id="{B77287D1-2104-4E6E-9732-9BA3A57A392F}"/>
              </a:ext>
            </a:extLst>
          </p:cNvPr>
          <p:cNvPicPr>
            <a:picLocks noChangeAspect="1"/>
          </p:cNvPicPr>
          <p:nvPr/>
        </p:nvPicPr>
        <p:blipFill rotWithShape="1">
          <a:blip r:embed="rId3"/>
          <a:srcRect t="644" r="430"/>
          <a:stretch/>
        </p:blipFill>
        <p:spPr>
          <a:xfrm>
            <a:off x="26194" y="118334"/>
            <a:ext cx="12139613" cy="6079786"/>
          </a:xfrm>
          <a:prstGeom prst="rect">
            <a:avLst/>
          </a:prstGeom>
        </p:spPr>
      </p:pic>
    </p:spTree>
    <p:extLst>
      <p:ext uri="{BB962C8B-B14F-4D97-AF65-F5344CB8AC3E}">
        <p14:creationId xmlns:p14="http://schemas.microsoft.com/office/powerpoint/2010/main" val="1469917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66800" y="2980427"/>
            <a:ext cx="10058400" cy="897147"/>
          </a:xfrm>
        </p:spPr>
        <p:txBody>
          <a:bodyPr/>
          <a:lstStyle/>
          <a:p>
            <a:pPr algn="ctr"/>
            <a:r>
              <a:rPr lang="en-AU" dirty="0"/>
              <a:t>What </a:t>
            </a:r>
            <a:r>
              <a:rPr lang="en-AU" b="1" dirty="0">
                <a:solidFill>
                  <a:schemeClr val="accent1"/>
                </a:solidFill>
              </a:rPr>
              <a:t>enables</a:t>
            </a:r>
            <a:r>
              <a:rPr lang="en-AU" dirty="0"/>
              <a:t> adaptation?</a:t>
            </a:r>
          </a:p>
        </p:txBody>
      </p:sp>
    </p:spTree>
    <p:extLst>
      <p:ext uri="{BB962C8B-B14F-4D97-AF65-F5344CB8AC3E}">
        <p14:creationId xmlns:p14="http://schemas.microsoft.com/office/powerpoint/2010/main" val="1663324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0" y="2177189"/>
            <a:ext cx="6096000" cy="3170099"/>
          </a:xfrm>
          <a:prstGeom prst="rect">
            <a:avLst/>
          </a:prstGeom>
        </p:spPr>
        <p:txBody>
          <a:bodyPr>
            <a:spAutoFit/>
          </a:bodyPr>
          <a:lstStyle/>
          <a:p>
            <a:pPr algn="ctr"/>
            <a:r>
              <a:rPr lang="en-AU" sz="4000" dirty="0">
                <a:solidFill>
                  <a:schemeClr val="tx1">
                    <a:lumMod val="65000"/>
                    <a:lumOff val="35000"/>
                  </a:schemeClr>
                </a:solidFill>
                <a:latin typeface="+mj-lt"/>
                <a:ea typeface="Calibri" panose="020F0502020204030204" pitchFamily="34" charset="0"/>
              </a:rPr>
              <a:t>Pleiotropy</a:t>
            </a:r>
          </a:p>
          <a:p>
            <a:pPr algn="ctr"/>
            <a:endParaRPr lang="en-AU" sz="4000" dirty="0">
              <a:solidFill>
                <a:schemeClr val="tx1">
                  <a:lumMod val="65000"/>
                  <a:lumOff val="35000"/>
                </a:schemeClr>
              </a:solidFill>
              <a:latin typeface="+mj-lt"/>
            </a:endParaRPr>
          </a:p>
          <a:p>
            <a:pPr algn="ctr"/>
            <a:r>
              <a:rPr lang="en-AU" sz="4000" dirty="0">
                <a:solidFill>
                  <a:schemeClr val="tx1">
                    <a:lumMod val="65000"/>
                    <a:lumOff val="35000"/>
                  </a:schemeClr>
                </a:solidFill>
                <a:latin typeface="+mj-lt"/>
              </a:rPr>
              <a:t>Mutational correlations</a:t>
            </a:r>
          </a:p>
          <a:p>
            <a:pPr algn="ctr"/>
            <a:endParaRPr lang="en-AU" sz="4000" dirty="0">
              <a:solidFill>
                <a:schemeClr val="tx1">
                  <a:lumMod val="65000"/>
                  <a:lumOff val="35000"/>
                </a:schemeClr>
              </a:solidFill>
              <a:latin typeface="+mj-lt"/>
            </a:endParaRPr>
          </a:p>
          <a:p>
            <a:pPr algn="ctr"/>
            <a:r>
              <a:rPr lang="en-AU" sz="4000" dirty="0">
                <a:solidFill>
                  <a:schemeClr val="tx1">
                    <a:lumMod val="65000"/>
                    <a:lumOff val="35000"/>
                  </a:schemeClr>
                </a:solidFill>
                <a:latin typeface="+mj-lt"/>
              </a:rPr>
              <a:t>Recombination</a:t>
            </a:r>
          </a:p>
        </p:txBody>
      </p:sp>
      <p:sp>
        <p:nvSpPr>
          <p:cNvPr id="3" name="TextBox 2"/>
          <p:cNvSpPr txBox="1"/>
          <p:nvPr/>
        </p:nvSpPr>
        <p:spPr>
          <a:xfrm>
            <a:off x="2380211" y="741271"/>
            <a:ext cx="7431578" cy="769441"/>
          </a:xfrm>
          <a:prstGeom prst="rect">
            <a:avLst/>
          </a:prstGeom>
          <a:noFill/>
        </p:spPr>
        <p:txBody>
          <a:bodyPr wrap="square" rtlCol="0">
            <a:spAutoFit/>
          </a:bodyPr>
          <a:lstStyle/>
          <a:p>
            <a:pPr algn="ctr"/>
            <a:r>
              <a:rPr lang="en-AU" sz="4400" dirty="0">
                <a:solidFill>
                  <a:schemeClr val="tx1">
                    <a:lumMod val="75000"/>
                    <a:lumOff val="25000"/>
                  </a:schemeClr>
                </a:solidFill>
              </a:rPr>
              <a:t>Small effects</a:t>
            </a:r>
            <a:endParaRPr lang="en-AU" dirty="0">
              <a:solidFill>
                <a:schemeClr val="tx1">
                  <a:lumMod val="75000"/>
                  <a:lumOff val="25000"/>
                </a:schemeClr>
              </a:solidFill>
            </a:endParaRPr>
          </a:p>
        </p:txBody>
      </p:sp>
    </p:spTree>
    <p:extLst>
      <p:ext uri="{BB962C8B-B14F-4D97-AF65-F5344CB8AC3E}">
        <p14:creationId xmlns:p14="http://schemas.microsoft.com/office/powerpoint/2010/main" val="364689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658F967-4D63-480D-8C91-22371677CAD9}"/>
              </a:ext>
            </a:extLst>
          </p:cNvPr>
          <p:cNvSpPr/>
          <p:nvPr/>
        </p:nvSpPr>
        <p:spPr>
          <a:xfrm>
            <a:off x="4631525" y="1703096"/>
            <a:ext cx="3106750" cy="3757904"/>
          </a:xfrm>
          <a:custGeom>
            <a:avLst/>
            <a:gdLst>
              <a:gd name="connsiteX0" fmla="*/ 0 w 11277600"/>
              <a:gd name="connsiteY0" fmla="*/ 4876801 h 4889501"/>
              <a:gd name="connsiteX1" fmla="*/ 3581400 w 11277600"/>
              <a:gd name="connsiteY1" fmla="*/ 3581401 h 4889501"/>
              <a:gd name="connsiteX2" fmla="*/ 5651500 w 11277600"/>
              <a:gd name="connsiteY2" fmla="*/ 1 h 4889501"/>
              <a:gd name="connsiteX3" fmla="*/ 7708900 w 11277600"/>
              <a:gd name="connsiteY3" fmla="*/ 3594101 h 4889501"/>
              <a:gd name="connsiteX4" fmla="*/ 11277600 w 11277600"/>
              <a:gd name="connsiteY4" fmla="*/ 4889501 h 488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00" h="4889501">
                <a:moveTo>
                  <a:pt x="0" y="4876801"/>
                </a:moveTo>
                <a:cubicBezTo>
                  <a:pt x="1319741" y="4635501"/>
                  <a:pt x="2639483" y="4394201"/>
                  <a:pt x="3581400" y="3581401"/>
                </a:cubicBezTo>
                <a:cubicBezTo>
                  <a:pt x="4523317" y="2768601"/>
                  <a:pt x="4963583" y="-2116"/>
                  <a:pt x="5651500" y="1"/>
                </a:cubicBezTo>
                <a:cubicBezTo>
                  <a:pt x="6339417" y="2118"/>
                  <a:pt x="6771217" y="2779184"/>
                  <a:pt x="7708900" y="3594101"/>
                </a:cubicBezTo>
                <a:cubicBezTo>
                  <a:pt x="8646583" y="4409018"/>
                  <a:pt x="10710333" y="4633384"/>
                  <a:pt x="11277600" y="4889501"/>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77315DAC-8906-4932-8026-12CB6A44D5CF}"/>
              </a:ext>
            </a:extLst>
          </p:cNvPr>
          <p:cNvSpPr/>
          <p:nvPr/>
        </p:nvSpPr>
        <p:spPr>
          <a:xfrm>
            <a:off x="772883" y="2544335"/>
            <a:ext cx="10824032" cy="2664998"/>
          </a:xfrm>
          <a:custGeom>
            <a:avLst/>
            <a:gdLst>
              <a:gd name="connsiteX0" fmla="*/ 0 w 11277600"/>
              <a:gd name="connsiteY0" fmla="*/ 4876801 h 4889501"/>
              <a:gd name="connsiteX1" fmla="*/ 3581400 w 11277600"/>
              <a:gd name="connsiteY1" fmla="*/ 3581401 h 4889501"/>
              <a:gd name="connsiteX2" fmla="*/ 5651500 w 11277600"/>
              <a:gd name="connsiteY2" fmla="*/ 1 h 4889501"/>
              <a:gd name="connsiteX3" fmla="*/ 7708900 w 11277600"/>
              <a:gd name="connsiteY3" fmla="*/ 3594101 h 4889501"/>
              <a:gd name="connsiteX4" fmla="*/ 11277600 w 11277600"/>
              <a:gd name="connsiteY4" fmla="*/ 4889501 h 488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00" h="4889501">
                <a:moveTo>
                  <a:pt x="0" y="4876801"/>
                </a:moveTo>
                <a:cubicBezTo>
                  <a:pt x="1319741" y="4635501"/>
                  <a:pt x="2639483" y="4394201"/>
                  <a:pt x="3581400" y="3581401"/>
                </a:cubicBezTo>
                <a:cubicBezTo>
                  <a:pt x="4523317" y="2768601"/>
                  <a:pt x="4963583" y="-2116"/>
                  <a:pt x="5651500" y="1"/>
                </a:cubicBezTo>
                <a:cubicBezTo>
                  <a:pt x="6339417" y="2118"/>
                  <a:pt x="6771217" y="2779184"/>
                  <a:pt x="7708900" y="3594101"/>
                </a:cubicBezTo>
                <a:cubicBezTo>
                  <a:pt x="8646583" y="4409018"/>
                  <a:pt x="10710333" y="4633384"/>
                  <a:pt x="11277600" y="4889501"/>
                </a:cubicBezTo>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2C0F35E-7E10-49B0-A369-2B74C658F085}"/>
              </a:ext>
            </a:extLst>
          </p:cNvPr>
          <p:cNvSpPr/>
          <p:nvPr/>
        </p:nvSpPr>
        <p:spPr>
          <a:xfrm>
            <a:off x="2720" y="3106057"/>
            <a:ext cx="2438400" cy="24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EAF85785-042A-4A37-AA71-A00E62C89D97}"/>
              </a:ext>
            </a:extLst>
          </p:cNvPr>
          <p:cNvCxnSpPr/>
          <p:nvPr/>
        </p:nvCxnSpPr>
        <p:spPr>
          <a:xfrm>
            <a:off x="2208893" y="1356567"/>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7E27622B-49F8-4E8A-945C-D7E18E47F598}"/>
              </a:ext>
            </a:extLst>
          </p:cNvPr>
          <p:cNvCxnSpPr>
            <a:cxnSpLocks/>
          </p:cNvCxnSpPr>
          <p:nvPr/>
        </p:nvCxnSpPr>
        <p:spPr>
          <a:xfrm flipH="1">
            <a:off x="2208895" y="5544457"/>
            <a:ext cx="80817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0C6E2F4-DF80-40A9-A7BA-DB22EA1801F3}"/>
              </a:ext>
            </a:extLst>
          </p:cNvPr>
          <p:cNvSpPr/>
          <p:nvPr/>
        </p:nvSpPr>
        <p:spPr>
          <a:xfrm>
            <a:off x="10199917" y="3450512"/>
            <a:ext cx="1745340" cy="24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394D1C7-60F1-4C27-B9B8-B7CFB02B31C9}"/>
              </a:ext>
            </a:extLst>
          </p:cNvPr>
          <p:cNvSpPr txBox="1"/>
          <p:nvPr/>
        </p:nvSpPr>
        <p:spPr>
          <a:xfrm rot="16200000">
            <a:off x="152116" y="3065336"/>
            <a:ext cx="2758615" cy="584775"/>
          </a:xfrm>
          <a:prstGeom prst="rect">
            <a:avLst/>
          </a:prstGeom>
          <a:noFill/>
        </p:spPr>
        <p:txBody>
          <a:bodyPr wrap="square" rtlCol="0">
            <a:spAutoFit/>
          </a:bodyPr>
          <a:lstStyle/>
          <a:p>
            <a:pPr algn="ctr"/>
            <a:r>
              <a:rPr lang="en-US" sz="3200" dirty="0"/>
              <a:t>Frequency</a:t>
            </a:r>
          </a:p>
        </p:txBody>
      </p:sp>
      <p:sp>
        <p:nvSpPr>
          <p:cNvPr id="22" name="TextBox 21">
            <a:extLst>
              <a:ext uri="{FF2B5EF4-FFF2-40B4-BE49-F238E27FC236}">
                <a16:creationId xmlns:a16="http://schemas.microsoft.com/office/drawing/2014/main" id="{9B99D661-A2E8-4229-9ADA-FBF2B4EFEBD4}"/>
              </a:ext>
            </a:extLst>
          </p:cNvPr>
          <p:cNvSpPr txBox="1"/>
          <p:nvPr/>
        </p:nvSpPr>
        <p:spPr>
          <a:xfrm>
            <a:off x="4053111" y="5796124"/>
            <a:ext cx="4263576" cy="584775"/>
          </a:xfrm>
          <a:prstGeom prst="rect">
            <a:avLst/>
          </a:prstGeom>
          <a:noFill/>
        </p:spPr>
        <p:txBody>
          <a:bodyPr wrap="square" rtlCol="0">
            <a:spAutoFit/>
          </a:bodyPr>
          <a:lstStyle/>
          <a:p>
            <a:pPr algn="ctr"/>
            <a:r>
              <a:rPr lang="en-US" sz="3200" dirty="0"/>
              <a:t>Mutational effect size</a:t>
            </a:r>
          </a:p>
        </p:txBody>
      </p:sp>
      <p:cxnSp>
        <p:nvCxnSpPr>
          <p:cNvPr id="23" name="Straight Connector 22">
            <a:extLst>
              <a:ext uri="{FF2B5EF4-FFF2-40B4-BE49-F238E27FC236}">
                <a16:creationId xmlns:a16="http://schemas.microsoft.com/office/drawing/2014/main" id="{EAD6FFA4-AF1D-476A-AB3F-D5C9CAA00676}"/>
              </a:ext>
            </a:extLst>
          </p:cNvPr>
          <p:cNvCxnSpPr>
            <a:cxnSpLocks/>
          </p:cNvCxnSpPr>
          <p:nvPr/>
        </p:nvCxnSpPr>
        <p:spPr>
          <a:xfrm>
            <a:off x="6200322"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58CB0FA-E149-4AD6-A263-7A7722522AD4}"/>
              </a:ext>
            </a:extLst>
          </p:cNvPr>
          <p:cNvSpPr txBox="1"/>
          <p:nvPr/>
        </p:nvSpPr>
        <p:spPr>
          <a:xfrm>
            <a:off x="5859010" y="5584503"/>
            <a:ext cx="682624" cy="400110"/>
          </a:xfrm>
          <a:prstGeom prst="rect">
            <a:avLst/>
          </a:prstGeom>
          <a:noFill/>
        </p:spPr>
        <p:txBody>
          <a:bodyPr wrap="square" rtlCol="0">
            <a:spAutoFit/>
          </a:bodyPr>
          <a:lstStyle/>
          <a:p>
            <a:pPr algn="ctr"/>
            <a:r>
              <a:rPr lang="en-US" sz="2000" dirty="0"/>
              <a:t>0</a:t>
            </a:r>
          </a:p>
        </p:txBody>
      </p:sp>
      <p:cxnSp>
        <p:nvCxnSpPr>
          <p:cNvPr id="26" name="Straight Connector 25">
            <a:extLst>
              <a:ext uri="{FF2B5EF4-FFF2-40B4-BE49-F238E27FC236}">
                <a16:creationId xmlns:a16="http://schemas.microsoft.com/office/drawing/2014/main" id="{76E0C871-13A6-41C9-BF1C-A90D9CA18712}"/>
              </a:ext>
            </a:extLst>
          </p:cNvPr>
          <p:cNvCxnSpPr>
            <a:cxnSpLocks/>
          </p:cNvCxnSpPr>
          <p:nvPr/>
        </p:nvCxnSpPr>
        <p:spPr>
          <a:xfrm>
            <a:off x="9599611"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652222A-48B5-4174-B286-E2133A801975}"/>
              </a:ext>
            </a:extLst>
          </p:cNvPr>
          <p:cNvSpPr txBox="1"/>
          <p:nvPr/>
        </p:nvSpPr>
        <p:spPr>
          <a:xfrm>
            <a:off x="9258299" y="5584503"/>
            <a:ext cx="682624" cy="400110"/>
          </a:xfrm>
          <a:prstGeom prst="rect">
            <a:avLst/>
          </a:prstGeom>
          <a:noFill/>
        </p:spPr>
        <p:txBody>
          <a:bodyPr wrap="square" rtlCol="0">
            <a:spAutoFit/>
          </a:bodyPr>
          <a:lstStyle/>
          <a:p>
            <a:pPr algn="ctr"/>
            <a:r>
              <a:rPr lang="en-US" sz="2000" dirty="0"/>
              <a:t>5</a:t>
            </a:r>
          </a:p>
        </p:txBody>
      </p:sp>
      <p:cxnSp>
        <p:nvCxnSpPr>
          <p:cNvPr id="29" name="Straight Connector 28">
            <a:extLst>
              <a:ext uri="{FF2B5EF4-FFF2-40B4-BE49-F238E27FC236}">
                <a16:creationId xmlns:a16="http://schemas.microsoft.com/office/drawing/2014/main" id="{EAC88B5F-2029-4F95-86DE-3F94B917190F}"/>
              </a:ext>
            </a:extLst>
          </p:cNvPr>
          <p:cNvCxnSpPr>
            <a:cxnSpLocks/>
          </p:cNvCxnSpPr>
          <p:nvPr/>
        </p:nvCxnSpPr>
        <p:spPr>
          <a:xfrm>
            <a:off x="2823257"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6AA305D-68CD-4803-AAB1-D2AF59FE110F}"/>
              </a:ext>
            </a:extLst>
          </p:cNvPr>
          <p:cNvSpPr txBox="1"/>
          <p:nvPr/>
        </p:nvSpPr>
        <p:spPr>
          <a:xfrm>
            <a:off x="2481945" y="5584503"/>
            <a:ext cx="682624" cy="400110"/>
          </a:xfrm>
          <a:prstGeom prst="rect">
            <a:avLst/>
          </a:prstGeom>
          <a:noFill/>
        </p:spPr>
        <p:txBody>
          <a:bodyPr wrap="square" rtlCol="0">
            <a:spAutoFit/>
          </a:bodyPr>
          <a:lstStyle/>
          <a:p>
            <a:pPr algn="ctr"/>
            <a:r>
              <a:rPr lang="en-US" sz="2000" dirty="0"/>
              <a:t>-5</a:t>
            </a:r>
          </a:p>
        </p:txBody>
      </p:sp>
      <p:sp>
        <p:nvSpPr>
          <p:cNvPr id="31" name="TextBox 30">
            <a:extLst>
              <a:ext uri="{FF2B5EF4-FFF2-40B4-BE49-F238E27FC236}">
                <a16:creationId xmlns:a16="http://schemas.microsoft.com/office/drawing/2014/main" id="{69EB97E7-F655-4457-A6B7-9C4E58BF6505}"/>
              </a:ext>
            </a:extLst>
          </p:cNvPr>
          <p:cNvSpPr txBox="1"/>
          <p:nvPr/>
        </p:nvSpPr>
        <p:spPr>
          <a:xfrm>
            <a:off x="9166964" y="4346585"/>
            <a:ext cx="1301629" cy="523220"/>
          </a:xfrm>
          <a:prstGeom prst="rect">
            <a:avLst/>
          </a:prstGeom>
          <a:noFill/>
        </p:spPr>
        <p:txBody>
          <a:bodyPr wrap="square" rtlCol="0">
            <a:spAutoFit/>
          </a:bodyPr>
          <a:lstStyle/>
          <a:p>
            <a:r>
              <a:rPr lang="el-GR" sz="2800" b="1" dirty="0">
                <a:solidFill>
                  <a:srgbClr val="92D050"/>
                </a:solidFill>
              </a:rPr>
              <a:t>α</a:t>
            </a:r>
            <a:r>
              <a:rPr lang="en-US" sz="2800" b="1" dirty="0">
                <a:solidFill>
                  <a:srgbClr val="92D050"/>
                </a:solidFill>
              </a:rPr>
              <a:t> &gt;&gt; 1 </a:t>
            </a:r>
          </a:p>
        </p:txBody>
      </p:sp>
      <p:sp>
        <p:nvSpPr>
          <p:cNvPr id="32" name="TextBox 31">
            <a:extLst>
              <a:ext uri="{FF2B5EF4-FFF2-40B4-BE49-F238E27FC236}">
                <a16:creationId xmlns:a16="http://schemas.microsoft.com/office/drawing/2014/main" id="{83B068BB-2FC5-432F-87FD-6FE091B23519}"/>
              </a:ext>
            </a:extLst>
          </p:cNvPr>
          <p:cNvSpPr txBox="1"/>
          <p:nvPr/>
        </p:nvSpPr>
        <p:spPr>
          <a:xfrm>
            <a:off x="6541634" y="1937658"/>
            <a:ext cx="1091604" cy="523220"/>
          </a:xfrm>
          <a:prstGeom prst="rect">
            <a:avLst/>
          </a:prstGeom>
          <a:noFill/>
        </p:spPr>
        <p:txBody>
          <a:bodyPr wrap="square" rtlCol="0">
            <a:spAutoFit/>
          </a:bodyPr>
          <a:lstStyle/>
          <a:p>
            <a:r>
              <a:rPr lang="el-GR" sz="2800" b="1" dirty="0"/>
              <a:t>α</a:t>
            </a:r>
            <a:r>
              <a:rPr lang="en-US" sz="2800" b="1" dirty="0"/>
              <a:t> </a:t>
            </a:r>
            <a:r>
              <a:rPr lang="en-US" sz="2800" dirty="0"/>
              <a:t>≈</a:t>
            </a:r>
            <a:r>
              <a:rPr lang="en-US" sz="2800" b="1" dirty="0"/>
              <a:t> 1 </a:t>
            </a:r>
          </a:p>
        </p:txBody>
      </p:sp>
      <p:sp>
        <p:nvSpPr>
          <p:cNvPr id="33" name="TextBox 32">
            <a:extLst>
              <a:ext uri="{FF2B5EF4-FFF2-40B4-BE49-F238E27FC236}">
                <a16:creationId xmlns:a16="http://schemas.microsoft.com/office/drawing/2014/main" id="{08267461-0F0C-42D1-8E1C-2BDBF8B9E55A}"/>
              </a:ext>
            </a:extLst>
          </p:cNvPr>
          <p:cNvSpPr txBox="1"/>
          <p:nvPr/>
        </p:nvSpPr>
        <p:spPr>
          <a:xfrm>
            <a:off x="1460096" y="288089"/>
            <a:ext cx="9271808" cy="707886"/>
          </a:xfrm>
          <a:prstGeom prst="rect">
            <a:avLst/>
          </a:prstGeom>
          <a:noFill/>
        </p:spPr>
        <p:txBody>
          <a:bodyPr wrap="square" rtlCol="0">
            <a:spAutoFit/>
          </a:bodyPr>
          <a:lstStyle/>
          <a:p>
            <a:pPr algn="ctr"/>
            <a:r>
              <a:rPr lang="en-US" sz="4000" dirty="0">
                <a:latin typeface="+mj-lt"/>
              </a:rPr>
              <a:t>Additive effect size variance (</a:t>
            </a:r>
            <a:r>
              <a:rPr lang="el-GR" sz="4000" dirty="0">
                <a:latin typeface="+mj-lt"/>
              </a:rPr>
              <a:t>α</a:t>
            </a:r>
            <a:r>
              <a:rPr lang="en-US" sz="4000" dirty="0">
                <a:latin typeface="+mj-lt"/>
              </a:rPr>
              <a:t>)</a:t>
            </a:r>
          </a:p>
        </p:txBody>
      </p:sp>
    </p:spTree>
    <p:extLst>
      <p:ext uri="{BB962C8B-B14F-4D97-AF65-F5344CB8AC3E}">
        <p14:creationId xmlns:p14="http://schemas.microsoft.com/office/powerpoint/2010/main" val="41214020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scatter chart&#10;&#10;Description automatically generated">
            <a:extLst>
              <a:ext uri="{FF2B5EF4-FFF2-40B4-BE49-F238E27FC236}">
                <a16:creationId xmlns:a16="http://schemas.microsoft.com/office/drawing/2014/main" id="{E365C0F5-5215-4200-B4F8-9251E31152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8570" y="244730"/>
            <a:ext cx="8114860" cy="6086145"/>
          </a:xfrm>
          <a:prstGeom prst="rect">
            <a:avLst/>
          </a:prstGeom>
        </p:spPr>
      </p:pic>
    </p:spTree>
    <p:extLst>
      <p:ext uri="{BB962C8B-B14F-4D97-AF65-F5344CB8AC3E}">
        <p14:creationId xmlns:p14="http://schemas.microsoft.com/office/powerpoint/2010/main" val="36663360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525" y="697742"/>
            <a:ext cx="8193774" cy="5462516"/>
          </a:xfrm>
          <a:prstGeom prst="rect">
            <a:avLst/>
          </a:prstGeom>
        </p:spPr>
      </p:pic>
      <p:sp>
        <p:nvSpPr>
          <p:cNvPr id="2" name="TextBox 1">
            <a:extLst>
              <a:ext uri="{FF2B5EF4-FFF2-40B4-BE49-F238E27FC236}">
                <a16:creationId xmlns:a16="http://schemas.microsoft.com/office/drawing/2014/main" id="{0429E488-18EF-40D6-90F3-874A511C953B}"/>
              </a:ext>
            </a:extLst>
          </p:cNvPr>
          <p:cNvSpPr txBox="1"/>
          <p:nvPr/>
        </p:nvSpPr>
        <p:spPr>
          <a:xfrm>
            <a:off x="8193774" y="2038748"/>
            <a:ext cx="3984579" cy="2677656"/>
          </a:xfrm>
          <a:prstGeom prst="rect">
            <a:avLst/>
          </a:prstGeom>
          <a:noFill/>
        </p:spPr>
        <p:txBody>
          <a:bodyPr wrap="square" rtlCol="0">
            <a:spAutoFit/>
          </a:bodyPr>
          <a:lstStyle/>
          <a:p>
            <a:r>
              <a:rPr lang="en-US" sz="2800" dirty="0">
                <a:solidFill>
                  <a:schemeClr val="tx1">
                    <a:lumMod val="65000"/>
                    <a:lumOff val="35000"/>
                  </a:schemeClr>
                </a:solidFill>
              </a:rPr>
              <a:t>Gaussian models are </a:t>
            </a:r>
            <a:r>
              <a:rPr lang="en-US" sz="2800" b="1" dirty="0">
                <a:solidFill>
                  <a:schemeClr val="accent1"/>
                </a:solidFill>
              </a:rPr>
              <a:t>susceptible</a:t>
            </a:r>
            <a:r>
              <a:rPr lang="en-US" sz="2800" dirty="0">
                <a:solidFill>
                  <a:schemeClr val="tx1">
                    <a:lumMod val="65000"/>
                    <a:lumOff val="35000"/>
                  </a:schemeClr>
                </a:solidFill>
              </a:rPr>
              <a:t> to increases in mutational variability.</a:t>
            </a:r>
          </a:p>
          <a:p>
            <a:endParaRPr lang="en-US" sz="2800" dirty="0">
              <a:solidFill>
                <a:schemeClr val="tx1">
                  <a:lumMod val="65000"/>
                  <a:lumOff val="35000"/>
                </a:schemeClr>
              </a:solidFill>
            </a:endParaRPr>
          </a:p>
          <a:p>
            <a:r>
              <a:rPr lang="en-US" sz="2800" dirty="0">
                <a:solidFill>
                  <a:schemeClr val="tx1">
                    <a:lumMod val="65000"/>
                    <a:lumOff val="35000"/>
                  </a:schemeClr>
                </a:solidFill>
              </a:rPr>
              <a:t>House-of-Cards are more </a:t>
            </a:r>
            <a:r>
              <a:rPr lang="en-US" sz="2800" b="1" dirty="0">
                <a:solidFill>
                  <a:schemeClr val="accent1"/>
                </a:solidFill>
              </a:rPr>
              <a:t>robust</a:t>
            </a:r>
            <a:r>
              <a:rPr lang="en-US" sz="2800" dirty="0">
                <a:solidFill>
                  <a:schemeClr val="tx1">
                    <a:lumMod val="65000"/>
                    <a:lumOff val="35000"/>
                  </a:schemeClr>
                </a:solidFill>
              </a:rPr>
              <a:t> to such changes.</a:t>
            </a:r>
          </a:p>
        </p:txBody>
      </p:sp>
      <p:cxnSp>
        <p:nvCxnSpPr>
          <p:cNvPr id="7" name="Straight Arrow Connector 6">
            <a:extLst>
              <a:ext uri="{FF2B5EF4-FFF2-40B4-BE49-F238E27FC236}">
                <a16:creationId xmlns:a16="http://schemas.microsoft.com/office/drawing/2014/main" id="{E16963C1-5B55-4C97-AAC2-A29D005BBC16}"/>
              </a:ext>
            </a:extLst>
          </p:cNvPr>
          <p:cNvCxnSpPr>
            <a:cxnSpLocks/>
          </p:cNvCxnSpPr>
          <p:nvPr/>
        </p:nvCxnSpPr>
        <p:spPr>
          <a:xfrm>
            <a:off x="2429301" y="1364776"/>
            <a:ext cx="588219" cy="132383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DA87FB6C-E4D7-4BB2-A67C-75724520D0A7}"/>
              </a:ext>
            </a:extLst>
          </p:cNvPr>
          <p:cNvSpPr txBox="1"/>
          <p:nvPr/>
        </p:nvSpPr>
        <p:spPr>
          <a:xfrm>
            <a:off x="2065020" y="1021080"/>
            <a:ext cx="952500" cy="369332"/>
          </a:xfrm>
          <a:prstGeom prst="rect">
            <a:avLst/>
          </a:prstGeom>
          <a:noFill/>
        </p:spPr>
        <p:txBody>
          <a:bodyPr wrap="square" rtlCol="0">
            <a:spAutoFit/>
          </a:bodyPr>
          <a:lstStyle/>
          <a:p>
            <a:r>
              <a:rPr lang="en-US" dirty="0"/>
              <a:t>N = 1</a:t>
            </a:r>
          </a:p>
        </p:txBody>
      </p:sp>
      <p:cxnSp>
        <p:nvCxnSpPr>
          <p:cNvPr id="10" name="Straight Arrow Connector 9">
            <a:extLst>
              <a:ext uri="{FF2B5EF4-FFF2-40B4-BE49-F238E27FC236}">
                <a16:creationId xmlns:a16="http://schemas.microsoft.com/office/drawing/2014/main" id="{9171F944-8901-420F-99E1-CDEF4E9832F4}"/>
              </a:ext>
            </a:extLst>
          </p:cNvPr>
          <p:cNvCxnSpPr>
            <a:cxnSpLocks/>
          </p:cNvCxnSpPr>
          <p:nvPr/>
        </p:nvCxnSpPr>
        <p:spPr>
          <a:xfrm flipH="1">
            <a:off x="5150124" y="1339140"/>
            <a:ext cx="977721" cy="85815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ECF1AE55-6A73-4AC5-B857-1448C24C0979}"/>
              </a:ext>
            </a:extLst>
          </p:cNvPr>
          <p:cNvSpPr txBox="1"/>
          <p:nvPr/>
        </p:nvSpPr>
        <p:spPr>
          <a:xfrm>
            <a:off x="5763563" y="995444"/>
            <a:ext cx="952500" cy="369332"/>
          </a:xfrm>
          <a:prstGeom prst="rect">
            <a:avLst/>
          </a:prstGeom>
          <a:noFill/>
        </p:spPr>
        <p:txBody>
          <a:bodyPr wrap="square" rtlCol="0">
            <a:spAutoFit/>
          </a:bodyPr>
          <a:lstStyle/>
          <a:p>
            <a:r>
              <a:rPr lang="en-US" dirty="0"/>
              <a:t>N = 3</a:t>
            </a:r>
          </a:p>
        </p:txBody>
      </p:sp>
      <p:sp>
        <p:nvSpPr>
          <p:cNvPr id="3" name="TextBox 2"/>
          <p:cNvSpPr txBox="1"/>
          <p:nvPr/>
        </p:nvSpPr>
        <p:spPr>
          <a:xfrm rot="16200000">
            <a:off x="-2478516" y="2792379"/>
            <a:ext cx="5540424" cy="523220"/>
          </a:xfrm>
          <a:prstGeom prst="rect">
            <a:avLst/>
          </a:prstGeom>
          <a:solidFill>
            <a:schemeClr val="bg1"/>
          </a:solidFill>
        </p:spPr>
        <p:txBody>
          <a:bodyPr wrap="square" rtlCol="0">
            <a:spAutoFit/>
          </a:bodyPr>
          <a:lstStyle/>
          <a:p>
            <a:pPr algn="ctr"/>
            <a:r>
              <a:rPr lang="en-AU" sz="2800" dirty="0"/>
              <a:t>Distance to the phenotypic optimum</a:t>
            </a:r>
          </a:p>
        </p:txBody>
      </p:sp>
    </p:spTree>
    <p:extLst>
      <p:ext uri="{BB962C8B-B14F-4D97-AF65-F5344CB8AC3E}">
        <p14:creationId xmlns:p14="http://schemas.microsoft.com/office/powerpoint/2010/main" val="316690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66800" y="2703513"/>
            <a:ext cx="10058400" cy="1450975"/>
          </a:xfrm>
        </p:spPr>
        <p:txBody>
          <a:bodyPr/>
          <a:lstStyle/>
          <a:p>
            <a:pPr algn="ctr"/>
            <a:r>
              <a:rPr lang="en-AU" dirty="0">
                <a:solidFill>
                  <a:schemeClr val="tx1">
                    <a:lumMod val="65000"/>
                    <a:lumOff val="35000"/>
                  </a:schemeClr>
                </a:solidFill>
              </a:rPr>
              <a:t>But how often are populations </a:t>
            </a:r>
            <a:r>
              <a:rPr lang="en-AU" b="1" dirty="0">
                <a:solidFill>
                  <a:schemeClr val="accent1"/>
                </a:solidFill>
              </a:rPr>
              <a:t>perfectly adapted</a:t>
            </a:r>
            <a:r>
              <a:rPr lang="en-AU" dirty="0">
                <a:solidFill>
                  <a:schemeClr val="tx1">
                    <a:lumMod val="65000"/>
                    <a:lumOff val="35000"/>
                  </a:schemeClr>
                </a:solidFill>
              </a:rPr>
              <a:t>?</a:t>
            </a:r>
          </a:p>
        </p:txBody>
      </p:sp>
    </p:spTree>
    <p:extLst>
      <p:ext uri="{BB962C8B-B14F-4D97-AF65-F5344CB8AC3E}">
        <p14:creationId xmlns:p14="http://schemas.microsoft.com/office/powerpoint/2010/main" val="6309165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7802"/>
            <a:ext cx="8221982" cy="5481321"/>
          </a:xfrm>
          <a:prstGeom prst="rect">
            <a:avLst/>
          </a:prstGeom>
        </p:spPr>
      </p:pic>
      <p:cxnSp>
        <p:nvCxnSpPr>
          <p:cNvPr id="3" name="Straight Arrow Connector 2">
            <a:extLst>
              <a:ext uri="{FF2B5EF4-FFF2-40B4-BE49-F238E27FC236}">
                <a16:creationId xmlns:a16="http://schemas.microsoft.com/office/drawing/2014/main" id="{194E521B-85B8-41FA-8B9C-50798EC445C0}"/>
              </a:ext>
            </a:extLst>
          </p:cNvPr>
          <p:cNvCxnSpPr>
            <a:cxnSpLocks/>
          </p:cNvCxnSpPr>
          <p:nvPr/>
        </p:nvCxnSpPr>
        <p:spPr>
          <a:xfrm flipH="1">
            <a:off x="3193576" y="987134"/>
            <a:ext cx="389644" cy="43223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7BE75D10-B4FC-437C-9B2D-AD6870E08135}"/>
              </a:ext>
            </a:extLst>
          </p:cNvPr>
          <p:cNvSpPr txBox="1"/>
          <p:nvPr/>
        </p:nvSpPr>
        <p:spPr>
          <a:xfrm>
            <a:off x="3399657" y="617802"/>
            <a:ext cx="952500" cy="369332"/>
          </a:xfrm>
          <a:prstGeom prst="rect">
            <a:avLst/>
          </a:prstGeom>
          <a:noFill/>
        </p:spPr>
        <p:txBody>
          <a:bodyPr wrap="square" rtlCol="0">
            <a:spAutoFit/>
          </a:bodyPr>
          <a:lstStyle/>
          <a:p>
            <a:r>
              <a:rPr lang="en-US" dirty="0"/>
              <a:t>N = 1</a:t>
            </a:r>
          </a:p>
        </p:txBody>
      </p:sp>
      <p:cxnSp>
        <p:nvCxnSpPr>
          <p:cNvPr id="5" name="Straight Arrow Connector 4">
            <a:extLst>
              <a:ext uri="{FF2B5EF4-FFF2-40B4-BE49-F238E27FC236}">
                <a16:creationId xmlns:a16="http://schemas.microsoft.com/office/drawing/2014/main" id="{88FF4668-CBC5-45A2-9A5A-26023485C157}"/>
              </a:ext>
            </a:extLst>
          </p:cNvPr>
          <p:cNvCxnSpPr>
            <a:cxnSpLocks/>
          </p:cNvCxnSpPr>
          <p:nvPr/>
        </p:nvCxnSpPr>
        <p:spPr>
          <a:xfrm flipH="1">
            <a:off x="5094113" y="2959813"/>
            <a:ext cx="581934" cy="869215"/>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95A87ABA-ADCE-4BAB-8FA9-CC6004619373}"/>
              </a:ext>
            </a:extLst>
          </p:cNvPr>
          <p:cNvSpPr txBox="1"/>
          <p:nvPr/>
        </p:nvSpPr>
        <p:spPr>
          <a:xfrm>
            <a:off x="5385080" y="2565033"/>
            <a:ext cx="952500" cy="369332"/>
          </a:xfrm>
          <a:prstGeom prst="rect">
            <a:avLst/>
          </a:prstGeom>
          <a:noFill/>
        </p:spPr>
        <p:txBody>
          <a:bodyPr wrap="square" rtlCol="0">
            <a:spAutoFit/>
          </a:bodyPr>
          <a:lstStyle/>
          <a:p>
            <a:r>
              <a:rPr lang="en-US" dirty="0"/>
              <a:t>N = 3</a:t>
            </a:r>
          </a:p>
        </p:txBody>
      </p:sp>
      <p:cxnSp>
        <p:nvCxnSpPr>
          <p:cNvPr id="10" name="Straight Arrow Connector 9">
            <a:extLst>
              <a:ext uri="{FF2B5EF4-FFF2-40B4-BE49-F238E27FC236}">
                <a16:creationId xmlns:a16="http://schemas.microsoft.com/office/drawing/2014/main" id="{C0BA181B-7BD1-4557-B83D-05E9AD1F7AE6}"/>
              </a:ext>
            </a:extLst>
          </p:cNvPr>
          <p:cNvCxnSpPr>
            <a:cxnSpLocks/>
          </p:cNvCxnSpPr>
          <p:nvPr/>
        </p:nvCxnSpPr>
        <p:spPr>
          <a:xfrm flipH="1" flipV="1">
            <a:off x="5835456" y="3880942"/>
            <a:ext cx="343853" cy="31649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F08C028A-B0F5-4F02-ACBF-A950E27E3133}"/>
              </a:ext>
            </a:extLst>
          </p:cNvPr>
          <p:cNvSpPr txBox="1"/>
          <p:nvPr/>
        </p:nvSpPr>
        <p:spPr>
          <a:xfrm>
            <a:off x="6179308" y="4197433"/>
            <a:ext cx="952500" cy="369332"/>
          </a:xfrm>
          <a:prstGeom prst="rect">
            <a:avLst/>
          </a:prstGeom>
          <a:noFill/>
        </p:spPr>
        <p:txBody>
          <a:bodyPr wrap="square" rtlCol="0">
            <a:spAutoFit/>
          </a:bodyPr>
          <a:lstStyle/>
          <a:p>
            <a:r>
              <a:rPr lang="en-US" dirty="0"/>
              <a:t>N = 1*</a:t>
            </a:r>
          </a:p>
        </p:txBody>
      </p:sp>
      <p:sp>
        <p:nvSpPr>
          <p:cNvPr id="15" name="TextBox 14">
            <a:extLst>
              <a:ext uri="{FF2B5EF4-FFF2-40B4-BE49-F238E27FC236}">
                <a16:creationId xmlns:a16="http://schemas.microsoft.com/office/drawing/2014/main" id="{EAC65AD2-76AF-4D5E-964D-37B5244F78DE}"/>
              </a:ext>
            </a:extLst>
          </p:cNvPr>
          <p:cNvSpPr txBox="1"/>
          <p:nvPr/>
        </p:nvSpPr>
        <p:spPr>
          <a:xfrm>
            <a:off x="8993874" y="6550223"/>
            <a:ext cx="3471081" cy="307777"/>
          </a:xfrm>
          <a:prstGeom prst="rect">
            <a:avLst/>
          </a:prstGeom>
          <a:noFill/>
        </p:spPr>
        <p:txBody>
          <a:bodyPr wrap="square" rtlCol="0">
            <a:spAutoFit/>
          </a:bodyPr>
          <a:lstStyle/>
          <a:p>
            <a:r>
              <a:rPr lang="en-US" sz="1400" dirty="0"/>
              <a:t>* Outliers removed for interpretability.</a:t>
            </a:r>
          </a:p>
        </p:txBody>
      </p:sp>
      <p:sp>
        <p:nvSpPr>
          <p:cNvPr id="20" name="TextBox 19">
            <a:extLst>
              <a:ext uri="{FF2B5EF4-FFF2-40B4-BE49-F238E27FC236}">
                <a16:creationId xmlns:a16="http://schemas.microsoft.com/office/drawing/2014/main" id="{2C8B5986-BB6F-4A55-A38E-418F03305745}"/>
              </a:ext>
            </a:extLst>
          </p:cNvPr>
          <p:cNvSpPr txBox="1"/>
          <p:nvPr/>
        </p:nvSpPr>
        <p:spPr>
          <a:xfrm>
            <a:off x="8565834" y="2381551"/>
            <a:ext cx="3289521" cy="1815882"/>
          </a:xfrm>
          <a:prstGeom prst="rect">
            <a:avLst/>
          </a:prstGeom>
          <a:noFill/>
        </p:spPr>
        <p:txBody>
          <a:bodyPr wrap="square" rtlCol="0">
            <a:spAutoFit/>
          </a:bodyPr>
          <a:lstStyle/>
          <a:p>
            <a:r>
              <a:rPr lang="en-US" sz="2800" dirty="0">
                <a:solidFill>
                  <a:schemeClr val="tx1">
                    <a:lumMod val="65000"/>
                    <a:lumOff val="35000"/>
                  </a:schemeClr>
                </a:solidFill>
              </a:rPr>
              <a:t>Gaussian populations are </a:t>
            </a:r>
            <a:r>
              <a:rPr lang="en-US" sz="2800" b="1" dirty="0">
                <a:solidFill>
                  <a:schemeClr val="accent1"/>
                </a:solidFill>
              </a:rPr>
              <a:t>more variable </a:t>
            </a:r>
            <a:r>
              <a:rPr lang="en-US" sz="2800" dirty="0">
                <a:solidFill>
                  <a:schemeClr val="tx1">
                    <a:lumMod val="65000"/>
                    <a:lumOff val="35000"/>
                  </a:schemeClr>
                </a:solidFill>
              </a:rPr>
              <a:t>than House-of-Cards populations.</a:t>
            </a:r>
          </a:p>
        </p:txBody>
      </p:sp>
    </p:spTree>
    <p:extLst>
      <p:ext uri="{BB962C8B-B14F-4D97-AF65-F5344CB8AC3E}">
        <p14:creationId xmlns:p14="http://schemas.microsoft.com/office/powerpoint/2010/main" val="31818845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81050" y="1484897"/>
            <a:ext cx="4324350" cy="4324350"/>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Rectangle 51"/>
          <p:cNvSpPr/>
          <p:nvPr/>
        </p:nvSpPr>
        <p:spPr>
          <a:xfrm>
            <a:off x="7054850" y="1484897"/>
            <a:ext cx="4324350" cy="4324350"/>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8" name="Group 7">
            <a:extLst>
              <a:ext uri="{FF2B5EF4-FFF2-40B4-BE49-F238E27FC236}">
                <a16:creationId xmlns:a16="http://schemas.microsoft.com/office/drawing/2014/main" id="{F5503E86-29F3-4853-9E4D-DFC27495830E}"/>
              </a:ext>
            </a:extLst>
          </p:cNvPr>
          <p:cNvGrpSpPr/>
          <p:nvPr/>
        </p:nvGrpSpPr>
        <p:grpSpPr>
          <a:xfrm>
            <a:off x="914747" y="1551809"/>
            <a:ext cx="1884574" cy="1884574"/>
            <a:chOff x="1445485" y="1126028"/>
            <a:chExt cx="1884574" cy="1884574"/>
          </a:xfrm>
        </p:grpSpPr>
        <p:sp>
          <p:nvSpPr>
            <p:cNvPr id="18" name="Oval 17"/>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 name="Straight Arrow Connector 3">
              <a:extLst>
                <a:ext uri="{FF2B5EF4-FFF2-40B4-BE49-F238E27FC236}">
                  <a16:creationId xmlns:a16="http://schemas.microsoft.com/office/drawing/2014/main" id="{3E8BD3C8-6D78-4401-9E5A-CABF8231B7FF}"/>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0817C077-348B-48D8-A740-C63FC3C61C91}"/>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50" name="Group 149">
            <a:extLst>
              <a:ext uri="{FF2B5EF4-FFF2-40B4-BE49-F238E27FC236}">
                <a16:creationId xmlns:a16="http://schemas.microsoft.com/office/drawing/2014/main" id="{ED3DB972-1ACF-4CA9-A6F7-7BB5590310B5}"/>
              </a:ext>
            </a:extLst>
          </p:cNvPr>
          <p:cNvGrpSpPr/>
          <p:nvPr/>
        </p:nvGrpSpPr>
        <p:grpSpPr>
          <a:xfrm rot="20197074">
            <a:off x="2948309" y="2183465"/>
            <a:ext cx="1884574" cy="1884574"/>
            <a:chOff x="1445485" y="1126028"/>
            <a:chExt cx="1884574" cy="1884574"/>
          </a:xfrm>
        </p:grpSpPr>
        <p:sp>
          <p:nvSpPr>
            <p:cNvPr id="151" name="Oval 150">
              <a:extLst>
                <a:ext uri="{FF2B5EF4-FFF2-40B4-BE49-F238E27FC236}">
                  <a16:creationId xmlns:a16="http://schemas.microsoft.com/office/drawing/2014/main" id="{7EB82BC0-1066-44A7-9AC6-049C5FF1E5B3}"/>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52" name="Straight Arrow Connector 151">
              <a:extLst>
                <a:ext uri="{FF2B5EF4-FFF2-40B4-BE49-F238E27FC236}">
                  <a16:creationId xmlns:a16="http://schemas.microsoft.com/office/drawing/2014/main" id="{F68D2BA3-A8BD-4C15-A004-5516B6B127E7}"/>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630EFF3A-A504-4C14-90D6-1FF9D6F3C73F}"/>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54" name="Group 153">
            <a:extLst>
              <a:ext uri="{FF2B5EF4-FFF2-40B4-BE49-F238E27FC236}">
                <a16:creationId xmlns:a16="http://schemas.microsoft.com/office/drawing/2014/main" id="{3960E6EE-A55E-462D-A52A-F11D89FE48BC}"/>
              </a:ext>
            </a:extLst>
          </p:cNvPr>
          <p:cNvGrpSpPr/>
          <p:nvPr/>
        </p:nvGrpSpPr>
        <p:grpSpPr>
          <a:xfrm rot="18832498">
            <a:off x="1845925" y="3061480"/>
            <a:ext cx="1884574" cy="1884574"/>
            <a:chOff x="1445485" y="1126028"/>
            <a:chExt cx="1884574" cy="1884574"/>
          </a:xfrm>
        </p:grpSpPr>
        <p:sp>
          <p:nvSpPr>
            <p:cNvPr id="155" name="Oval 154">
              <a:extLst>
                <a:ext uri="{FF2B5EF4-FFF2-40B4-BE49-F238E27FC236}">
                  <a16:creationId xmlns:a16="http://schemas.microsoft.com/office/drawing/2014/main" id="{50704115-2077-4A85-8CB9-BB08F3E4E611}"/>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56" name="Straight Arrow Connector 155">
              <a:extLst>
                <a:ext uri="{FF2B5EF4-FFF2-40B4-BE49-F238E27FC236}">
                  <a16:creationId xmlns:a16="http://schemas.microsoft.com/office/drawing/2014/main" id="{6DCC1512-D1EE-4967-9DF5-1CA44193BD07}"/>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CDCF2AD6-EEF5-482E-BC9C-5AAD413D4B98}"/>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58" name="Group 157">
            <a:extLst>
              <a:ext uri="{FF2B5EF4-FFF2-40B4-BE49-F238E27FC236}">
                <a16:creationId xmlns:a16="http://schemas.microsoft.com/office/drawing/2014/main" id="{99964514-B548-404E-96BF-DBD79A8EB3F4}"/>
              </a:ext>
            </a:extLst>
          </p:cNvPr>
          <p:cNvGrpSpPr/>
          <p:nvPr/>
        </p:nvGrpSpPr>
        <p:grpSpPr>
          <a:xfrm rot="16586833">
            <a:off x="845875" y="3754823"/>
            <a:ext cx="1884574" cy="1884574"/>
            <a:chOff x="1445485" y="1126028"/>
            <a:chExt cx="1884574" cy="1884574"/>
          </a:xfrm>
        </p:grpSpPr>
        <p:sp>
          <p:nvSpPr>
            <p:cNvPr id="159" name="Oval 158">
              <a:extLst>
                <a:ext uri="{FF2B5EF4-FFF2-40B4-BE49-F238E27FC236}">
                  <a16:creationId xmlns:a16="http://schemas.microsoft.com/office/drawing/2014/main" id="{A6B34117-898E-43A0-B7CD-6C55CFE85E19}"/>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60" name="Straight Arrow Connector 159">
              <a:extLst>
                <a:ext uri="{FF2B5EF4-FFF2-40B4-BE49-F238E27FC236}">
                  <a16:creationId xmlns:a16="http://schemas.microsoft.com/office/drawing/2014/main" id="{BBE5BB58-806F-422D-A359-144BEBEE8DBC}"/>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577DD935-84B9-49A8-A05E-EBD8242F18FD}"/>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62" name="Group 161">
            <a:extLst>
              <a:ext uri="{FF2B5EF4-FFF2-40B4-BE49-F238E27FC236}">
                <a16:creationId xmlns:a16="http://schemas.microsoft.com/office/drawing/2014/main" id="{5C5E9309-8B8E-43CE-89A3-372562597CB5}"/>
              </a:ext>
            </a:extLst>
          </p:cNvPr>
          <p:cNvGrpSpPr/>
          <p:nvPr/>
        </p:nvGrpSpPr>
        <p:grpSpPr>
          <a:xfrm rot="16586833">
            <a:off x="3060347" y="3709687"/>
            <a:ext cx="1884574" cy="1884574"/>
            <a:chOff x="1445485" y="1126028"/>
            <a:chExt cx="1884574" cy="1884574"/>
          </a:xfrm>
        </p:grpSpPr>
        <p:sp>
          <p:nvSpPr>
            <p:cNvPr id="163" name="Oval 162">
              <a:extLst>
                <a:ext uri="{FF2B5EF4-FFF2-40B4-BE49-F238E27FC236}">
                  <a16:creationId xmlns:a16="http://schemas.microsoft.com/office/drawing/2014/main" id="{EBE5F0A4-C43F-417E-A6A3-A9C310DD2E68}"/>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64" name="Straight Arrow Connector 163">
              <a:extLst>
                <a:ext uri="{FF2B5EF4-FFF2-40B4-BE49-F238E27FC236}">
                  <a16:creationId xmlns:a16="http://schemas.microsoft.com/office/drawing/2014/main" id="{3F53ACEC-118F-42C5-83CB-9C76EC013C96}"/>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6677ADDE-A8F1-4A5F-9701-D362280DF1A9}"/>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8E1FF548-8E25-458D-8CAB-99912B6426E9}"/>
              </a:ext>
            </a:extLst>
          </p:cNvPr>
          <p:cNvGrpSpPr/>
          <p:nvPr/>
        </p:nvGrpSpPr>
        <p:grpSpPr>
          <a:xfrm rot="2132439">
            <a:off x="1970118" y="1411321"/>
            <a:ext cx="1884574" cy="1884574"/>
            <a:chOff x="1445485" y="1126028"/>
            <a:chExt cx="1884574" cy="1884574"/>
          </a:xfrm>
        </p:grpSpPr>
        <p:sp>
          <p:nvSpPr>
            <p:cNvPr id="167" name="Oval 166">
              <a:extLst>
                <a:ext uri="{FF2B5EF4-FFF2-40B4-BE49-F238E27FC236}">
                  <a16:creationId xmlns:a16="http://schemas.microsoft.com/office/drawing/2014/main" id="{3039091F-24EC-405F-A12E-BBD1B41F4768}"/>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68" name="Straight Arrow Connector 167">
              <a:extLst>
                <a:ext uri="{FF2B5EF4-FFF2-40B4-BE49-F238E27FC236}">
                  <a16:creationId xmlns:a16="http://schemas.microsoft.com/office/drawing/2014/main" id="{D2D3AB11-9DB3-4376-9E59-7317D3479018}"/>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52C7EB60-3EE8-4AC8-A70D-95F0417704E3}"/>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2B939598-FC4A-49A4-89DE-516DAB4597DD}"/>
              </a:ext>
            </a:extLst>
          </p:cNvPr>
          <p:cNvGrpSpPr/>
          <p:nvPr/>
        </p:nvGrpSpPr>
        <p:grpSpPr>
          <a:xfrm rot="1345962">
            <a:off x="7504064" y="1763178"/>
            <a:ext cx="750094" cy="705182"/>
            <a:chOff x="7717631" y="1626062"/>
            <a:chExt cx="750094" cy="705182"/>
          </a:xfrm>
        </p:grpSpPr>
        <p:sp>
          <p:nvSpPr>
            <p:cNvPr id="134" name="Oval 133"/>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3" name="Straight Arrow Connector 52">
              <a:extLst>
                <a:ext uri="{FF2B5EF4-FFF2-40B4-BE49-F238E27FC236}">
                  <a16:creationId xmlns:a16="http://schemas.microsoft.com/office/drawing/2014/main" id="{2E54EB5B-2A24-48D8-B5A1-6295CFC376C3}"/>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390D3632-3E3D-4861-9083-C6B8E050FE57}"/>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01266D2F-8A49-440D-B77A-E67F976AEA82}"/>
              </a:ext>
            </a:extLst>
          </p:cNvPr>
          <p:cNvGrpSpPr/>
          <p:nvPr/>
        </p:nvGrpSpPr>
        <p:grpSpPr>
          <a:xfrm rot="2179430">
            <a:off x="10040807" y="1843533"/>
            <a:ext cx="750094" cy="705182"/>
            <a:chOff x="7717631" y="1626062"/>
            <a:chExt cx="750094" cy="705182"/>
          </a:xfrm>
        </p:grpSpPr>
        <p:sp>
          <p:nvSpPr>
            <p:cNvPr id="172" name="Oval 171">
              <a:extLst>
                <a:ext uri="{FF2B5EF4-FFF2-40B4-BE49-F238E27FC236}">
                  <a16:creationId xmlns:a16="http://schemas.microsoft.com/office/drawing/2014/main" id="{847C10B9-D51F-41C4-AF9E-95E315EFC39B}"/>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73" name="Straight Arrow Connector 172">
              <a:extLst>
                <a:ext uri="{FF2B5EF4-FFF2-40B4-BE49-F238E27FC236}">
                  <a16:creationId xmlns:a16="http://schemas.microsoft.com/office/drawing/2014/main" id="{3B46545F-E16F-4406-BF99-A2223FC9E16B}"/>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2F550C5E-121C-445F-8445-0EFECE00E8F1}"/>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FCADE39C-4070-4475-A92E-76E3339D0AD4}"/>
              </a:ext>
            </a:extLst>
          </p:cNvPr>
          <p:cNvGrpSpPr/>
          <p:nvPr/>
        </p:nvGrpSpPr>
        <p:grpSpPr>
          <a:xfrm rot="21224222">
            <a:off x="8465989" y="3249079"/>
            <a:ext cx="750094" cy="705182"/>
            <a:chOff x="7717631" y="1626062"/>
            <a:chExt cx="750094" cy="705182"/>
          </a:xfrm>
        </p:grpSpPr>
        <p:sp>
          <p:nvSpPr>
            <p:cNvPr id="176" name="Oval 175">
              <a:extLst>
                <a:ext uri="{FF2B5EF4-FFF2-40B4-BE49-F238E27FC236}">
                  <a16:creationId xmlns:a16="http://schemas.microsoft.com/office/drawing/2014/main" id="{9D03DC1C-CCE5-48C8-A843-190C96606CDF}"/>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77" name="Straight Arrow Connector 176">
              <a:extLst>
                <a:ext uri="{FF2B5EF4-FFF2-40B4-BE49-F238E27FC236}">
                  <a16:creationId xmlns:a16="http://schemas.microsoft.com/office/drawing/2014/main" id="{9ECA5B73-A89D-4A72-9734-F05CCE872737}"/>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A6C03D37-BE71-4BDB-B1E2-284590344814}"/>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79" name="Group 178">
            <a:extLst>
              <a:ext uri="{FF2B5EF4-FFF2-40B4-BE49-F238E27FC236}">
                <a16:creationId xmlns:a16="http://schemas.microsoft.com/office/drawing/2014/main" id="{C538A1C2-7D16-46C5-A23C-3F5E3927BFD6}"/>
              </a:ext>
            </a:extLst>
          </p:cNvPr>
          <p:cNvGrpSpPr/>
          <p:nvPr/>
        </p:nvGrpSpPr>
        <p:grpSpPr>
          <a:xfrm rot="1752329">
            <a:off x="7255151" y="4566916"/>
            <a:ext cx="750094" cy="705182"/>
            <a:chOff x="7717631" y="1626062"/>
            <a:chExt cx="750094" cy="705182"/>
          </a:xfrm>
        </p:grpSpPr>
        <p:sp>
          <p:nvSpPr>
            <p:cNvPr id="180" name="Oval 179">
              <a:extLst>
                <a:ext uri="{FF2B5EF4-FFF2-40B4-BE49-F238E27FC236}">
                  <a16:creationId xmlns:a16="http://schemas.microsoft.com/office/drawing/2014/main" id="{A9791742-64B3-4FBE-AFCE-F3017257A76B}"/>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81" name="Straight Arrow Connector 180">
              <a:extLst>
                <a:ext uri="{FF2B5EF4-FFF2-40B4-BE49-F238E27FC236}">
                  <a16:creationId xmlns:a16="http://schemas.microsoft.com/office/drawing/2014/main" id="{F1B06329-162B-44B8-853F-93685D4B48A8}"/>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21DA5686-271D-4B46-98B8-9B0E3D5D382C}"/>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id="{0D5A0C96-4EE1-4DFD-A6EF-73DC0364FC31}"/>
              </a:ext>
            </a:extLst>
          </p:cNvPr>
          <p:cNvGrpSpPr/>
          <p:nvPr/>
        </p:nvGrpSpPr>
        <p:grpSpPr>
          <a:xfrm rot="4413234">
            <a:off x="9324126" y="4718750"/>
            <a:ext cx="750094" cy="705182"/>
            <a:chOff x="7717631" y="1626062"/>
            <a:chExt cx="750094" cy="705182"/>
          </a:xfrm>
        </p:grpSpPr>
        <p:sp>
          <p:nvSpPr>
            <p:cNvPr id="184" name="Oval 183">
              <a:extLst>
                <a:ext uri="{FF2B5EF4-FFF2-40B4-BE49-F238E27FC236}">
                  <a16:creationId xmlns:a16="http://schemas.microsoft.com/office/drawing/2014/main" id="{F3E3DB3D-3370-4A10-88E0-C45D1A65F56F}"/>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85" name="Straight Arrow Connector 184">
              <a:extLst>
                <a:ext uri="{FF2B5EF4-FFF2-40B4-BE49-F238E27FC236}">
                  <a16:creationId xmlns:a16="http://schemas.microsoft.com/office/drawing/2014/main" id="{02D5D189-7F85-44E2-8CD6-E1BADFB46C99}"/>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8511120D-588D-43CA-A286-946545193ADD}"/>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7" name="Group 186">
            <a:extLst>
              <a:ext uri="{FF2B5EF4-FFF2-40B4-BE49-F238E27FC236}">
                <a16:creationId xmlns:a16="http://schemas.microsoft.com/office/drawing/2014/main" id="{9DBD17C8-5766-4C5F-8566-4338C91301CB}"/>
              </a:ext>
            </a:extLst>
          </p:cNvPr>
          <p:cNvGrpSpPr/>
          <p:nvPr/>
        </p:nvGrpSpPr>
        <p:grpSpPr>
          <a:xfrm rot="4413234">
            <a:off x="10234356" y="3676893"/>
            <a:ext cx="750094" cy="705182"/>
            <a:chOff x="7717631" y="1626062"/>
            <a:chExt cx="750094" cy="705182"/>
          </a:xfrm>
        </p:grpSpPr>
        <p:sp>
          <p:nvSpPr>
            <p:cNvPr id="188" name="Oval 187">
              <a:extLst>
                <a:ext uri="{FF2B5EF4-FFF2-40B4-BE49-F238E27FC236}">
                  <a16:creationId xmlns:a16="http://schemas.microsoft.com/office/drawing/2014/main" id="{6260630B-8F30-477D-AABA-4351BA7C5220}"/>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89" name="Straight Arrow Connector 188">
              <a:extLst>
                <a:ext uri="{FF2B5EF4-FFF2-40B4-BE49-F238E27FC236}">
                  <a16:creationId xmlns:a16="http://schemas.microsoft.com/office/drawing/2014/main" id="{75A53069-4449-4958-A477-3912C988EC55}"/>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EE2163E6-32E7-419C-A1DA-02CE8A365120}"/>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65" name="TextBox 64">
            <a:extLst>
              <a:ext uri="{FF2B5EF4-FFF2-40B4-BE49-F238E27FC236}">
                <a16:creationId xmlns:a16="http://schemas.microsoft.com/office/drawing/2014/main" id="{60620362-AB33-48E9-B6A8-B7398432DF3A}"/>
              </a:ext>
            </a:extLst>
          </p:cNvPr>
          <p:cNvSpPr txBox="1"/>
          <p:nvPr/>
        </p:nvSpPr>
        <p:spPr>
          <a:xfrm>
            <a:off x="973038" y="723303"/>
            <a:ext cx="3866148" cy="584775"/>
          </a:xfrm>
          <a:prstGeom prst="rect">
            <a:avLst/>
          </a:prstGeom>
          <a:noFill/>
        </p:spPr>
        <p:txBody>
          <a:bodyPr wrap="square" rtlCol="0">
            <a:spAutoFit/>
          </a:bodyPr>
          <a:lstStyle/>
          <a:p>
            <a:pPr algn="ctr"/>
            <a:r>
              <a:rPr lang="en-US" sz="3200" dirty="0">
                <a:solidFill>
                  <a:srgbClr val="FF0000"/>
                </a:solidFill>
              </a:rPr>
              <a:t>Gaussian populations</a:t>
            </a:r>
          </a:p>
        </p:txBody>
      </p:sp>
      <p:sp>
        <p:nvSpPr>
          <p:cNvPr id="191" name="TextBox 190">
            <a:extLst>
              <a:ext uri="{FF2B5EF4-FFF2-40B4-BE49-F238E27FC236}">
                <a16:creationId xmlns:a16="http://schemas.microsoft.com/office/drawing/2014/main" id="{2B2CEE03-1F42-4790-89C5-6F7F06CFD5BA}"/>
              </a:ext>
            </a:extLst>
          </p:cNvPr>
          <p:cNvSpPr txBox="1"/>
          <p:nvPr/>
        </p:nvSpPr>
        <p:spPr>
          <a:xfrm>
            <a:off x="6698089" y="723303"/>
            <a:ext cx="5031970" cy="584775"/>
          </a:xfrm>
          <a:prstGeom prst="rect">
            <a:avLst/>
          </a:prstGeom>
          <a:noFill/>
        </p:spPr>
        <p:txBody>
          <a:bodyPr wrap="square" rtlCol="0">
            <a:spAutoFit/>
          </a:bodyPr>
          <a:lstStyle/>
          <a:p>
            <a:pPr algn="ctr"/>
            <a:r>
              <a:rPr lang="en-US" sz="3200" dirty="0">
                <a:solidFill>
                  <a:srgbClr val="00B0F0"/>
                </a:solidFill>
              </a:rPr>
              <a:t>House-of-Cards populations</a:t>
            </a:r>
          </a:p>
        </p:txBody>
      </p:sp>
      <p:sp>
        <p:nvSpPr>
          <p:cNvPr id="3" name="TextBox 2"/>
          <p:cNvSpPr txBox="1"/>
          <p:nvPr/>
        </p:nvSpPr>
        <p:spPr>
          <a:xfrm>
            <a:off x="1866817" y="5809247"/>
            <a:ext cx="2138076" cy="584775"/>
          </a:xfrm>
          <a:prstGeom prst="rect">
            <a:avLst/>
          </a:prstGeom>
          <a:noFill/>
        </p:spPr>
        <p:txBody>
          <a:bodyPr wrap="square" rtlCol="0">
            <a:spAutoFit/>
          </a:bodyPr>
          <a:lstStyle/>
          <a:p>
            <a:pPr algn="ctr"/>
            <a:r>
              <a:rPr lang="en-AU" sz="3200" dirty="0"/>
              <a:t>Trait 1</a:t>
            </a:r>
            <a:endParaRPr lang="en-AU" dirty="0"/>
          </a:p>
        </p:txBody>
      </p:sp>
      <p:sp>
        <p:nvSpPr>
          <p:cNvPr id="55" name="TextBox 54"/>
          <p:cNvSpPr txBox="1"/>
          <p:nvPr/>
        </p:nvSpPr>
        <p:spPr>
          <a:xfrm rot="16200000">
            <a:off x="-692019" y="3315692"/>
            <a:ext cx="2138076" cy="584775"/>
          </a:xfrm>
          <a:prstGeom prst="rect">
            <a:avLst/>
          </a:prstGeom>
          <a:noFill/>
        </p:spPr>
        <p:txBody>
          <a:bodyPr wrap="square" rtlCol="0">
            <a:spAutoFit/>
          </a:bodyPr>
          <a:lstStyle/>
          <a:p>
            <a:pPr algn="ctr"/>
            <a:r>
              <a:rPr lang="en-AU" sz="3200" dirty="0"/>
              <a:t>Trait 2</a:t>
            </a:r>
            <a:endParaRPr lang="en-AU" dirty="0"/>
          </a:p>
        </p:txBody>
      </p:sp>
      <p:sp>
        <p:nvSpPr>
          <p:cNvPr id="56" name="TextBox 55"/>
          <p:cNvSpPr txBox="1"/>
          <p:nvPr/>
        </p:nvSpPr>
        <p:spPr>
          <a:xfrm>
            <a:off x="8251017" y="5803493"/>
            <a:ext cx="2138076" cy="584775"/>
          </a:xfrm>
          <a:prstGeom prst="rect">
            <a:avLst/>
          </a:prstGeom>
          <a:noFill/>
        </p:spPr>
        <p:txBody>
          <a:bodyPr wrap="square" rtlCol="0">
            <a:spAutoFit/>
          </a:bodyPr>
          <a:lstStyle/>
          <a:p>
            <a:pPr algn="ctr"/>
            <a:r>
              <a:rPr lang="en-AU" sz="3200" dirty="0"/>
              <a:t>Trait 1</a:t>
            </a:r>
            <a:endParaRPr lang="en-AU" dirty="0"/>
          </a:p>
        </p:txBody>
      </p:sp>
      <p:sp>
        <p:nvSpPr>
          <p:cNvPr id="57" name="TextBox 56"/>
          <p:cNvSpPr txBox="1"/>
          <p:nvPr/>
        </p:nvSpPr>
        <p:spPr>
          <a:xfrm rot="16200000">
            <a:off x="5586043" y="3310226"/>
            <a:ext cx="2138076" cy="584775"/>
          </a:xfrm>
          <a:prstGeom prst="rect">
            <a:avLst/>
          </a:prstGeom>
          <a:noFill/>
        </p:spPr>
        <p:txBody>
          <a:bodyPr wrap="square" rtlCol="0">
            <a:spAutoFit/>
          </a:bodyPr>
          <a:lstStyle/>
          <a:p>
            <a:pPr algn="ctr"/>
            <a:r>
              <a:rPr lang="en-AU" sz="3200" dirty="0"/>
              <a:t>Trait 2</a:t>
            </a:r>
            <a:endParaRPr lang="en-AU" dirty="0"/>
          </a:p>
        </p:txBody>
      </p:sp>
    </p:spTree>
    <p:extLst>
      <p:ext uri="{BB962C8B-B14F-4D97-AF65-F5344CB8AC3E}">
        <p14:creationId xmlns:p14="http://schemas.microsoft.com/office/powerpoint/2010/main" val="4088513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1973" y="2967335"/>
            <a:ext cx="10968054" cy="923330"/>
          </a:xfrm>
          <a:prstGeom prst="rect">
            <a:avLst/>
          </a:prstGeom>
          <a:noFill/>
        </p:spPr>
        <p:txBody>
          <a:bodyPr wrap="square" rtlCol="0">
            <a:spAutoFit/>
          </a:bodyPr>
          <a:lstStyle/>
          <a:p>
            <a:pPr algn="ctr"/>
            <a:r>
              <a:rPr lang="en-AU" sz="5400" dirty="0">
                <a:solidFill>
                  <a:schemeClr val="tx1">
                    <a:lumMod val="65000"/>
                    <a:lumOff val="35000"/>
                  </a:schemeClr>
                </a:solidFill>
              </a:rPr>
              <a:t>What </a:t>
            </a:r>
            <a:r>
              <a:rPr lang="en-AU" sz="5400" b="1" dirty="0">
                <a:solidFill>
                  <a:schemeClr val="accent1"/>
                </a:solidFill>
              </a:rPr>
              <a:t>mediates</a:t>
            </a:r>
            <a:r>
              <a:rPr lang="en-AU" sz="5400" dirty="0">
                <a:solidFill>
                  <a:schemeClr val="accent1"/>
                </a:solidFill>
              </a:rPr>
              <a:t> </a:t>
            </a:r>
            <a:r>
              <a:rPr lang="en-AU" sz="5400" dirty="0">
                <a:solidFill>
                  <a:schemeClr val="tx1">
                    <a:lumMod val="65000"/>
                    <a:lumOff val="35000"/>
                  </a:schemeClr>
                </a:solidFill>
              </a:rPr>
              <a:t>these differences?</a:t>
            </a:r>
          </a:p>
        </p:txBody>
      </p:sp>
    </p:spTree>
    <p:extLst>
      <p:ext uri="{BB962C8B-B14F-4D97-AF65-F5344CB8AC3E}">
        <p14:creationId xmlns:p14="http://schemas.microsoft.com/office/powerpoint/2010/main" val="1800964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658F967-4D63-480D-8C91-22371677CAD9}"/>
              </a:ext>
            </a:extLst>
          </p:cNvPr>
          <p:cNvSpPr/>
          <p:nvPr/>
        </p:nvSpPr>
        <p:spPr>
          <a:xfrm>
            <a:off x="4631525" y="1703096"/>
            <a:ext cx="3106750" cy="3757904"/>
          </a:xfrm>
          <a:custGeom>
            <a:avLst/>
            <a:gdLst>
              <a:gd name="connsiteX0" fmla="*/ 0 w 11277600"/>
              <a:gd name="connsiteY0" fmla="*/ 4876801 h 4889501"/>
              <a:gd name="connsiteX1" fmla="*/ 3581400 w 11277600"/>
              <a:gd name="connsiteY1" fmla="*/ 3581401 h 4889501"/>
              <a:gd name="connsiteX2" fmla="*/ 5651500 w 11277600"/>
              <a:gd name="connsiteY2" fmla="*/ 1 h 4889501"/>
              <a:gd name="connsiteX3" fmla="*/ 7708900 w 11277600"/>
              <a:gd name="connsiteY3" fmla="*/ 3594101 h 4889501"/>
              <a:gd name="connsiteX4" fmla="*/ 11277600 w 11277600"/>
              <a:gd name="connsiteY4" fmla="*/ 4889501 h 488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00" h="4889501">
                <a:moveTo>
                  <a:pt x="0" y="4876801"/>
                </a:moveTo>
                <a:cubicBezTo>
                  <a:pt x="1319741" y="4635501"/>
                  <a:pt x="2639483" y="4394201"/>
                  <a:pt x="3581400" y="3581401"/>
                </a:cubicBezTo>
                <a:cubicBezTo>
                  <a:pt x="4523317" y="2768601"/>
                  <a:pt x="4963583" y="-2116"/>
                  <a:pt x="5651500" y="1"/>
                </a:cubicBezTo>
                <a:cubicBezTo>
                  <a:pt x="6339417" y="2118"/>
                  <a:pt x="6771217" y="2779184"/>
                  <a:pt x="7708900" y="3594101"/>
                </a:cubicBezTo>
                <a:cubicBezTo>
                  <a:pt x="8646583" y="4409018"/>
                  <a:pt x="10710333" y="4633384"/>
                  <a:pt x="11277600" y="4889501"/>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77315DAC-8906-4932-8026-12CB6A44D5CF}"/>
              </a:ext>
            </a:extLst>
          </p:cNvPr>
          <p:cNvSpPr/>
          <p:nvPr/>
        </p:nvSpPr>
        <p:spPr>
          <a:xfrm>
            <a:off x="772883" y="2544335"/>
            <a:ext cx="10824032" cy="2664998"/>
          </a:xfrm>
          <a:custGeom>
            <a:avLst/>
            <a:gdLst>
              <a:gd name="connsiteX0" fmla="*/ 0 w 11277600"/>
              <a:gd name="connsiteY0" fmla="*/ 4876801 h 4889501"/>
              <a:gd name="connsiteX1" fmla="*/ 3581400 w 11277600"/>
              <a:gd name="connsiteY1" fmla="*/ 3581401 h 4889501"/>
              <a:gd name="connsiteX2" fmla="*/ 5651500 w 11277600"/>
              <a:gd name="connsiteY2" fmla="*/ 1 h 4889501"/>
              <a:gd name="connsiteX3" fmla="*/ 7708900 w 11277600"/>
              <a:gd name="connsiteY3" fmla="*/ 3594101 h 4889501"/>
              <a:gd name="connsiteX4" fmla="*/ 11277600 w 11277600"/>
              <a:gd name="connsiteY4" fmla="*/ 4889501 h 488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00" h="4889501">
                <a:moveTo>
                  <a:pt x="0" y="4876801"/>
                </a:moveTo>
                <a:cubicBezTo>
                  <a:pt x="1319741" y="4635501"/>
                  <a:pt x="2639483" y="4394201"/>
                  <a:pt x="3581400" y="3581401"/>
                </a:cubicBezTo>
                <a:cubicBezTo>
                  <a:pt x="4523317" y="2768601"/>
                  <a:pt x="4963583" y="-2116"/>
                  <a:pt x="5651500" y="1"/>
                </a:cubicBezTo>
                <a:cubicBezTo>
                  <a:pt x="6339417" y="2118"/>
                  <a:pt x="6771217" y="2779184"/>
                  <a:pt x="7708900" y="3594101"/>
                </a:cubicBezTo>
                <a:cubicBezTo>
                  <a:pt x="8646583" y="4409018"/>
                  <a:pt x="10710333" y="4633384"/>
                  <a:pt x="11277600" y="4889501"/>
                </a:cubicBezTo>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2C0F35E-7E10-49B0-A369-2B74C658F085}"/>
              </a:ext>
            </a:extLst>
          </p:cNvPr>
          <p:cNvSpPr/>
          <p:nvPr/>
        </p:nvSpPr>
        <p:spPr>
          <a:xfrm>
            <a:off x="2720" y="3106057"/>
            <a:ext cx="2438400" cy="24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EAF85785-042A-4A37-AA71-A00E62C89D97}"/>
              </a:ext>
            </a:extLst>
          </p:cNvPr>
          <p:cNvCxnSpPr/>
          <p:nvPr/>
        </p:nvCxnSpPr>
        <p:spPr>
          <a:xfrm>
            <a:off x="2208893" y="1356567"/>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7E27622B-49F8-4E8A-945C-D7E18E47F598}"/>
              </a:ext>
            </a:extLst>
          </p:cNvPr>
          <p:cNvCxnSpPr>
            <a:cxnSpLocks/>
          </p:cNvCxnSpPr>
          <p:nvPr/>
        </p:nvCxnSpPr>
        <p:spPr>
          <a:xfrm flipH="1">
            <a:off x="2208895" y="5544457"/>
            <a:ext cx="80817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0C6E2F4-DF80-40A9-A7BA-DB22EA1801F3}"/>
              </a:ext>
            </a:extLst>
          </p:cNvPr>
          <p:cNvSpPr/>
          <p:nvPr/>
        </p:nvSpPr>
        <p:spPr>
          <a:xfrm>
            <a:off x="10199917" y="3450512"/>
            <a:ext cx="1745340" cy="24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394D1C7-60F1-4C27-B9B8-B7CFB02B31C9}"/>
              </a:ext>
            </a:extLst>
          </p:cNvPr>
          <p:cNvSpPr txBox="1"/>
          <p:nvPr/>
        </p:nvSpPr>
        <p:spPr>
          <a:xfrm rot="16200000">
            <a:off x="152116" y="3065336"/>
            <a:ext cx="2758615" cy="584775"/>
          </a:xfrm>
          <a:prstGeom prst="rect">
            <a:avLst/>
          </a:prstGeom>
          <a:noFill/>
        </p:spPr>
        <p:txBody>
          <a:bodyPr wrap="square" rtlCol="0">
            <a:spAutoFit/>
          </a:bodyPr>
          <a:lstStyle/>
          <a:p>
            <a:pPr algn="ctr"/>
            <a:r>
              <a:rPr lang="en-US" sz="3200" dirty="0"/>
              <a:t>Frequency</a:t>
            </a:r>
          </a:p>
        </p:txBody>
      </p:sp>
      <p:sp>
        <p:nvSpPr>
          <p:cNvPr id="22" name="TextBox 21">
            <a:extLst>
              <a:ext uri="{FF2B5EF4-FFF2-40B4-BE49-F238E27FC236}">
                <a16:creationId xmlns:a16="http://schemas.microsoft.com/office/drawing/2014/main" id="{9B99D661-A2E8-4229-9ADA-FBF2B4EFEBD4}"/>
              </a:ext>
            </a:extLst>
          </p:cNvPr>
          <p:cNvSpPr txBox="1"/>
          <p:nvPr/>
        </p:nvSpPr>
        <p:spPr>
          <a:xfrm>
            <a:off x="4053111" y="5796124"/>
            <a:ext cx="4263576" cy="584775"/>
          </a:xfrm>
          <a:prstGeom prst="rect">
            <a:avLst/>
          </a:prstGeom>
          <a:noFill/>
        </p:spPr>
        <p:txBody>
          <a:bodyPr wrap="square" rtlCol="0">
            <a:spAutoFit/>
          </a:bodyPr>
          <a:lstStyle/>
          <a:p>
            <a:pPr algn="ctr"/>
            <a:r>
              <a:rPr lang="en-US" sz="3200" dirty="0"/>
              <a:t>Mutational effect size</a:t>
            </a:r>
          </a:p>
        </p:txBody>
      </p:sp>
      <p:cxnSp>
        <p:nvCxnSpPr>
          <p:cNvPr id="23" name="Straight Connector 22">
            <a:extLst>
              <a:ext uri="{FF2B5EF4-FFF2-40B4-BE49-F238E27FC236}">
                <a16:creationId xmlns:a16="http://schemas.microsoft.com/office/drawing/2014/main" id="{EAD6FFA4-AF1D-476A-AB3F-D5C9CAA00676}"/>
              </a:ext>
            </a:extLst>
          </p:cNvPr>
          <p:cNvCxnSpPr>
            <a:cxnSpLocks/>
          </p:cNvCxnSpPr>
          <p:nvPr/>
        </p:nvCxnSpPr>
        <p:spPr>
          <a:xfrm>
            <a:off x="6200322"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58CB0FA-E149-4AD6-A263-7A7722522AD4}"/>
              </a:ext>
            </a:extLst>
          </p:cNvPr>
          <p:cNvSpPr txBox="1"/>
          <p:nvPr/>
        </p:nvSpPr>
        <p:spPr>
          <a:xfrm>
            <a:off x="5859010" y="5584503"/>
            <a:ext cx="682624" cy="400110"/>
          </a:xfrm>
          <a:prstGeom prst="rect">
            <a:avLst/>
          </a:prstGeom>
          <a:noFill/>
        </p:spPr>
        <p:txBody>
          <a:bodyPr wrap="square" rtlCol="0">
            <a:spAutoFit/>
          </a:bodyPr>
          <a:lstStyle/>
          <a:p>
            <a:pPr algn="ctr"/>
            <a:r>
              <a:rPr lang="en-US" sz="2000" dirty="0"/>
              <a:t>0</a:t>
            </a:r>
          </a:p>
        </p:txBody>
      </p:sp>
      <p:cxnSp>
        <p:nvCxnSpPr>
          <p:cNvPr id="26" name="Straight Connector 25">
            <a:extLst>
              <a:ext uri="{FF2B5EF4-FFF2-40B4-BE49-F238E27FC236}">
                <a16:creationId xmlns:a16="http://schemas.microsoft.com/office/drawing/2014/main" id="{76E0C871-13A6-41C9-BF1C-A90D9CA18712}"/>
              </a:ext>
            </a:extLst>
          </p:cNvPr>
          <p:cNvCxnSpPr>
            <a:cxnSpLocks/>
          </p:cNvCxnSpPr>
          <p:nvPr/>
        </p:nvCxnSpPr>
        <p:spPr>
          <a:xfrm>
            <a:off x="9599611"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652222A-48B5-4174-B286-E2133A801975}"/>
              </a:ext>
            </a:extLst>
          </p:cNvPr>
          <p:cNvSpPr txBox="1"/>
          <p:nvPr/>
        </p:nvSpPr>
        <p:spPr>
          <a:xfrm>
            <a:off x="9258299" y="5584503"/>
            <a:ext cx="682624" cy="400110"/>
          </a:xfrm>
          <a:prstGeom prst="rect">
            <a:avLst/>
          </a:prstGeom>
          <a:noFill/>
        </p:spPr>
        <p:txBody>
          <a:bodyPr wrap="square" rtlCol="0">
            <a:spAutoFit/>
          </a:bodyPr>
          <a:lstStyle/>
          <a:p>
            <a:pPr algn="ctr"/>
            <a:r>
              <a:rPr lang="en-US" sz="2000" dirty="0"/>
              <a:t>5</a:t>
            </a:r>
          </a:p>
        </p:txBody>
      </p:sp>
      <p:cxnSp>
        <p:nvCxnSpPr>
          <p:cNvPr id="29" name="Straight Connector 28">
            <a:extLst>
              <a:ext uri="{FF2B5EF4-FFF2-40B4-BE49-F238E27FC236}">
                <a16:creationId xmlns:a16="http://schemas.microsoft.com/office/drawing/2014/main" id="{EAC88B5F-2029-4F95-86DE-3F94B917190F}"/>
              </a:ext>
            </a:extLst>
          </p:cNvPr>
          <p:cNvCxnSpPr>
            <a:cxnSpLocks/>
          </p:cNvCxnSpPr>
          <p:nvPr/>
        </p:nvCxnSpPr>
        <p:spPr>
          <a:xfrm>
            <a:off x="2823257"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6AA305D-68CD-4803-AAB1-D2AF59FE110F}"/>
              </a:ext>
            </a:extLst>
          </p:cNvPr>
          <p:cNvSpPr txBox="1"/>
          <p:nvPr/>
        </p:nvSpPr>
        <p:spPr>
          <a:xfrm>
            <a:off x="2481945" y="5584503"/>
            <a:ext cx="682624" cy="400110"/>
          </a:xfrm>
          <a:prstGeom prst="rect">
            <a:avLst/>
          </a:prstGeom>
          <a:noFill/>
        </p:spPr>
        <p:txBody>
          <a:bodyPr wrap="square" rtlCol="0">
            <a:spAutoFit/>
          </a:bodyPr>
          <a:lstStyle/>
          <a:p>
            <a:pPr algn="ctr"/>
            <a:r>
              <a:rPr lang="en-US" sz="2000" dirty="0"/>
              <a:t>-5</a:t>
            </a:r>
          </a:p>
        </p:txBody>
      </p:sp>
      <p:sp>
        <p:nvSpPr>
          <p:cNvPr id="31" name="TextBox 30">
            <a:extLst>
              <a:ext uri="{FF2B5EF4-FFF2-40B4-BE49-F238E27FC236}">
                <a16:creationId xmlns:a16="http://schemas.microsoft.com/office/drawing/2014/main" id="{69EB97E7-F655-4457-A6B7-9C4E58BF6505}"/>
              </a:ext>
            </a:extLst>
          </p:cNvPr>
          <p:cNvSpPr txBox="1"/>
          <p:nvPr/>
        </p:nvSpPr>
        <p:spPr>
          <a:xfrm>
            <a:off x="9166964" y="3876834"/>
            <a:ext cx="1723970" cy="954107"/>
          </a:xfrm>
          <a:prstGeom prst="rect">
            <a:avLst/>
          </a:prstGeom>
          <a:noFill/>
        </p:spPr>
        <p:txBody>
          <a:bodyPr wrap="square" rtlCol="0">
            <a:spAutoFit/>
          </a:bodyPr>
          <a:lstStyle/>
          <a:p>
            <a:r>
              <a:rPr lang="en-AU" sz="2800" b="1" dirty="0">
                <a:solidFill>
                  <a:srgbClr val="92D050"/>
                </a:solidFill>
              </a:rPr>
              <a:t>Before selection</a:t>
            </a:r>
            <a:r>
              <a:rPr lang="en-US" sz="2800" b="1" dirty="0">
                <a:solidFill>
                  <a:srgbClr val="92D050"/>
                </a:solidFill>
              </a:rPr>
              <a:t> </a:t>
            </a:r>
          </a:p>
        </p:txBody>
      </p:sp>
      <p:sp>
        <p:nvSpPr>
          <p:cNvPr id="32" name="TextBox 31">
            <a:extLst>
              <a:ext uri="{FF2B5EF4-FFF2-40B4-BE49-F238E27FC236}">
                <a16:creationId xmlns:a16="http://schemas.microsoft.com/office/drawing/2014/main" id="{83B068BB-2FC5-432F-87FD-6FE091B23519}"/>
              </a:ext>
            </a:extLst>
          </p:cNvPr>
          <p:cNvSpPr txBox="1"/>
          <p:nvPr/>
        </p:nvSpPr>
        <p:spPr>
          <a:xfrm>
            <a:off x="6425610" y="1619639"/>
            <a:ext cx="2625330" cy="954107"/>
          </a:xfrm>
          <a:prstGeom prst="rect">
            <a:avLst/>
          </a:prstGeom>
          <a:noFill/>
        </p:spPr>
        <p:txBody>
          <a:bodyPr wrap="square" rtlCol="0">
            <a:spAutoFit/>
          </a:bodyPr>
          <a:lstStyle/>
          <a:p>
            <a:r>
              <a:rPr lang="en-AU" sz="2800" b="1" dirty="0">
                <a:solidFill>
                  <a:schemeClr val="tx1">
                    <a:lumMod val="65000"/>
                    <a:lumOff val="35000"/>
                  </a:schemeClr>
                </a:solidFill>
              </a:rPr>
              <a:t>After stabilising selection</a:t>
            </a:r>
            <a:endParaRPr lang="en-US" sz="2800" b="1" dirty="0">
              <a:solidFill>
                <a:schemeClr val="tx1">
                  <a:lumMod val="65000"/>
                  <a:lumOff val="35000"/>
                </a:schemeClr>
              </a:solidFill>
            </a:endParaRPr>
          </a:p>
        </p:txBody>
      </p:sp>
      <p:sp>
        <p:nvSpPr>
          <p:cNvPr id="33" name="TextBox 32">
            <a:extLst>
              <a:ext uri="{FF2B5EF4-FFF2-40B4-BE49-F238E27FC236}">
                <a16:creationId xmlns:a16="http://schemas.microsoft.com/office/drawing/2014/main" id="{08267461-0F0C-42D1-8E1C-2BDBF8B9E55A}"/>
              </a:ext>
            </a:extLst>
          </p:cNvPr>
          <p:cNvSpPr txBox="1"/>
          <p:nvPr/>
        </p:nvSpPr>
        <p:spPr>
          <a:xfrm>
            <a:off x="1460096" y="288089"/>
            <a:ext cx="9271808" cy="707886"/>
          </a:xfrm>
          <a:prstGeom prst="rect">
            <a:avLst/>
          </a:prstGeom>
          <a:noFill/>
        </p:spPr>
        <p:txBody>
          <a:bodyPr wrap="square" rtlCol="0">
            <a:spAutoFit/>
          </a:bodyPr>
          <a:lstStyle/>
          <a:p>
            <a:pPr algn="ctr"/>
            <a:r>
              <a:rPr lang="en-US" sz="4000" dirty="0">
                <a:latin typeface="+mj-lt"/>
              </a:rPr>
              <a:t>Additive effect size variance (</a:t>
            </a:r>
            <a:r>
              <a:rPr lang="el-GR" sz="4000" dirty="0">
                <a:latin typeface="+mj-lt"/>
              </a:rPr>
              <a:t>α</a:t>
            </a:r>
            <a:r>
              <a:rPr lang="en-US" sz="4000" dirty="0">
                <a:latin typeface="+mj-lt"/>
              </a:rPr>
              <a:t>)</a:t>
            </a:r>
          </a:p>
        </p:txBody>
      </p:sp>
    </p:spTree>
    <p:extLst>
      <p:ext uri="{BB962C8B-B14F-4D97-AF65-F5344CB8AC3E}">
        <p14:creationId xmlns:p14="http://schemas.microsoft.com/office/powerpoint/2010/main" val="35105478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chart&#10;&#10;Description automatically generated">
            <a:extLst>
              <a:ext uri="{FF2B5EF4-FFF2-40B4-BE49-F238E27FC236}">
                <a16:creationId xmlns:a16="http://schemas.microsoft.com/office/drawing/2014/main" id="{4B31E749-884C-4939-BD70-23B3ECC770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467" y="837627"/>
            <a:ext cx="10905066" cy="4661905"/>
          </a:xfrm>
          <a:prstGeom prst="rect">
            <a:avLst/>
          </a:prstGeom>
        </p:spPr>
      </p:pic>
    </p:spTree>
    <p:extLst>
      <p:ext uri="{BB962C8B-B14F-4D97-AF65-F5344CB8AC3E}">
        <p14:creationId xmlns:p14="http://schemas.microsoft.com/office/powerpoint/2010/main" val="35040612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6830877" y="630302"/>
            <a:ext cx="5038115" cy="5183675"/>
            <a:chOff x="774179" y="952430"/>
            <a:chExt cx="5038115" cy="5183675"/>
          </a:xfrm>
        </p:grpSpPr>
        <p:sp>
          <p:nvSpPr>
            <p:cNvPr id="49" name="Rectangle">
              <a:extLst>
                <a:ext uri="{FF2B5EF4-FFF2-40B4-BE49-F238E27FC236}">
                  <a16:creationId xmlns:a16="http://schemas.microsoft.com/office/drawing/2014/main" id="{8958FECA-F5A5-4E11-A7A5-18EAA0FE5A33}"/>
                </a:ext>
              </a:extLst>
            </p:cNvPr>
            <p:cNvSpPr/>
            <p:nvPr/>
          </p:nvSpPr>
          <p:spPr>
            <a:xfrm>
              <a:off x="774179" y="952430"/>
              <a:ext cx="5038115" cy="5183675"/>
            </a:xfrm>
            <a:prstGeom prst="rect">
              <a:avLst/>
            </a:prstGeom>
            <a:solidFill>
              <a:schemeClr val="bg1"/>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6" name="Circle">
              <a:extLst>
                <a:ext uri="{FF2B5EF4-FFF2-40B4-BE49-F238E27FC236}">
                  <a16:creationId xmlns:a16="http://schemas.microsoft.com/office/drawing/2014/main" id="{58B09903-E371-473B-890E-108EF2FCEE9D}"/>
                </a:ext>
              </a:extLst>
            </p:cNvPr>
            <p:cNvSpPr/>
            <p:nvPr/>
          </p:nvSpPr>
          <p:spPr>
            <a:xfrm>
              <a:off x="774179" y="1025210"/>
              <a:ext cx="5038115" cy="5038115"/>
            </a:xfrm>
            <a:prstGeom prst="ellipse">
              <a:avLst/>
            </a:prstGeom>
            <a:solidFill>
              <a:srgbClr val="EBEBEB"/>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7" name="Circle">
              <a:extLst>
                <a:ext uri="{FF2B5EF4-FFF2-40B4-BE49-F238E27FC236}">
                  <a16:creationId xmlns:a16="http://schemas.microsoft.com/office/drawing/2014/main" id="{56FA6BAA-0BDD-430A-80BD-19F6AFECD920}"/>
                </a:ext>
              </a:extLst>
            </p:cNvPr>
            <p:cNvSpPr/>
            <p:nvPr/>
          </p:nvSpPr>
          <p:spPr>
            <a:xfrm>
              <a:off x="2084488" y="1839763"/>
              <a:ext cx="3409009" cy="3409008"/>
            </a:xfrm>
            <a:prstGeom prst="ellipse">
              <a:avLst/>
            </a:prstGeom>
            <a:solidFill>
              <a:srgbClr val="929292"/>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8" name="Circle">
              <a:extLst>
                <a:ext uri="{FF2B5EF4-FFF2-40B4-BE49-F238E27FC236}">
                  <a16:creationId xmlns:a16="http://schemas.microsoft.com/office/drawing/2014/main" id="{0D90869C-1C9F-4966-8B64-02CAC54C0D70}"/>
                </a:ext>
              </a:extLst>
            </p:cNvPr>
            <p:cNvSpPr/>
            <p:nvPr/>
          </p:nvSpPr>
          <p:spPr>
            <a:xfrm>
              <a:off x="3108214" y="2181636"/>
              <a:ext cx="2196484" cy="2196485"/>
            </a:xfrm>
            <a:prstGeom prst="ellipse">
              <a:avLst/>
            </a:prstGeom>
            <a:solidFill>
              <a:srgbClr val="5E5E5E"/>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50" name="Circle">
              <a:extLst>
                <a:ext uri="{FF2B5EF4-FFF2-40B4-BE49-F238E27FC236}">
                  <a16:creationId xmlns:a16="http://schemas.microsoft.com/office/drawing/2014/main" id="{2CE4DF51-CF44-43C7-99A9-80365F94AD7E}"/>
                </a:ext>
              </a:extLst>
            </p:cNvPr>
            <p:cNvSpPr/>
            <p:nvPr/>
          </p:nvSpPr>
          <p:spPr>
            <a:xfrm>
              <a:off x="4174340" y="2699492"/>
              <a:ext cx="922893" cy="922893"/>
            </a:xfrm>
            <a:prstGeom prst="ellipse">
              <a:avLst/>
            </a:prstGeom>
            <a:solidFill>
              <a:srgbClr val="000000"/>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51" name="Circle">
              <a:extLst>
                <a:ext uri="{FF2B5EF4-FFF2-40B4-BE49-F238E27FC236}">
                  <a16:creationId xmlns:a16="http://schemas.microsoft.com/office/drawing/2014/main" id="{8A9BBC3B-63C0-4C5C-9210-33A0F1A013F8}"/>
                </a:ext>
              </a:extLst>
            </p:cNvPr>
            <p:cNvSpPr/>
            <p:nvPr/>
          </p:nvSpPr>
          <p:spPr>
            <a:xfrm>
              <a:off x="4508289" y="3033441"/>
              <a:ext cx="254995" cy="254995"/>
            </a:xfrm>
            <a:prstGeom prst="ellipse">
              <a:avLst/>
            </a:prstGeom>
            <a:solidFill>
              <a:srgbClr val="5B9BD5">
                <a:hueOff val="-482677"/>
                <a:lumOff val="-10796"/>
              </a:srgbClr>
            </a:solidFill>
            <a:ln w="12700">
              <a:solidFill>
                <a:sysClr val="windowText" lastClr="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52" name="Circle">
              <a:extLst>
                <a:ext uri="{FF2B5EF4-FFF2-40B4-BE49-F238E27FC236}">
                  <a16:creationId xmlns:a16="http://schemas.microsoft.com/office/drawing/2014/main" id="{510462BE-63B7-4276-8421-E15EB7E01B53}"/>
                </a:ext>
              </a:extLst>
            </p:cNvPr>
            <p:cNvSpPr/>
            <p:nvPr/>
          </p:nvSpPr>
          <p:spPr>
            <a:xfrm>
              <a:off x="1467247" y="1470141"/>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55" name="Rectangle 54">
              <a:extLst>
                <a:ext uri="{FF2B5EF4-FFF2-40B4-BE49-F238E27FC236}">
                  <a16:creationId xmlns:a16="http://schemas.microsoft.com/office/drawing/2014/main" id="{E4143CDB-E701-4AC3-9607-0B8438344B28}"/>
                </a:ext>
              </a:extLst>
            </p:cNvPr>
            <p:cNvSpPr/>
            <p:nvPr/>
          </p:nvSpPr>
          <p:spPr>
            <a:xfrm>
              <a:off x="4632278" y="2525933"/>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58" name="Rectangle 57">
              <a:extLst>
                <a:ext uri="{FF2B5EF4-FFF2-40B4-BE49-F238E27FC236}">
                  <a16:creationId xmlns:a16="http://schemas.microsoft.com/office/drawing/2014/main" id="{24BCB3D5-C438-4571-B46F-44EC5C2CAB6A}"/>
                </a:ext>
              </a:extLst>
            </p:cNvPr>
            <p:cNvSpPr/>
            <p:nvPr/>
          </p:nvSpPr>
          <p:spPr>
            <a:xfrm>
              <a:off x="4025617" y="2769260"/>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59" name="Rectangle 58">
              <a:extLst>
                <a:ext uri="{FF2B5EF4-FFF2-40B4-BE49-F238E27FC236}">
                  <a16:creationId xmlns:a16="http://schemas.microsoft.com/office/drawing/2014/main" id="{BB44D4EF-3C3D-4A1D-B895-C35B075A1973}"/>
                </a:ext>
              </a:extLst>
            </p:cNvPr>
            <p:cNvSpPr/>
            <p:nvPr/>
          </p:nvSpPr>
          <p:spPr>
            <a:xfrm>
              <a:off x="4420439" y="3274034"/>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0" name="Rectangle 59">
              <a:extLst>
                <a:ext uri="{FF2B5EF4-FFF2-40B4-BE49-F238E27FC236}">
                  <a16:creationId xmlns:a16="http://schemas.microsoft.com/office/drawing/2014/main" id="{7EF30EA8-FF4A-4641-A25B-DA5335A60878}"/>
                </a:ext>
              </a:extLst>
            </p:cNvPr>
            <p:cNvSpPr/>
            <p:nvPr/>
          </p:nvSpPr>
          <p:spPr>
            <a:xfrm>
              <a:off x="4839514" y="3322443"/>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1" name="Rectangle 60">
              <a:extLst>
                <a:ext uri="{FF2B5EF4-FFF2-40B4-BE49-F238E27FC236}">
                  <a16:creationId xmlns:a16="http://schemas.microsoft.com/office/drawing/2014/main" id="{5BF455DC-212C-43D8-9855-3F775894A266}"/>
                </a:ext>
              </a:extLst>
            </p:cNvPr>
            <p:cNvSpPr/>
            <p:nvPr/>
          </p:nvSpPr>
          <p:spPr>
            <a:xfrm>
              <a:off x="4742116" y="2854844"/>
              <a:ext cx="287258"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6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6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2" name="Rectangle 61">
              <a:extLst>
                <a:ext uri="{FF2B5EF4-FFF2-40B4-BE49-F238E27FC236}">
                  <a16:creationId xmlns:a16="http://schemas.microsoft.com/office/drawing/2014/main" id="{A9FA66BA-13B0-44AA-B740-17D6AA107059}"/>
                </a:ext>
              </a:extLst>
            </p:cNvPr>
            <p:cNvSpPr/>
            <p:nvPr/>
          </p:nvSpPr>
          <p:spPr>
            <a:xfrm>
              <a:off x="4078045" y="3191801"/>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3" name="Rectangle 62">
              <a:extLst>
                <a:ext uri="{FF2B5EF4-FFF2-40B4-BE49-F238E27FC236}">
                  <a16:creationId xmlns:a16="http://schemas.microsoft.com/office/drawing/2014/main" id="{4CE1B4B0-2C83-4832-8BDC-FE7C4D09C4E7}"/>
                </a:ext>
              </a:extLst>
            </p:cNvPr>
            <p:cNvSpPr/>
            <p:nvPr/>
          </p:nvSpPr>
          <p:spPr>
            <a:xfrm>
              <a:off x="4192386" y="2459195"/>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grpSp>
      <p:sp>
        <p:nvSpPr>
          <p:cNvPr id="7" name="Title 6"/>
          <p:cNvSpPr>
            <a:spLocks noGrp="1"/>
          </p:cNvSpPr>
          <p:nvPr>
            <p:ph type="title"/>
          </p:nvPr>
        </p:nvSpPr>
        <p:spPr/>
        <p:txBody>
          <a:bodyPr/>
          <a:lstStyle/>
          <a:p>
            <a:r>
              <a:rPr lang="en-AU" dirty="0">
                <a:solidFill>
                  <a:srgbClr val="00B0F0"/>
                </a:solidFill>
              </a:rPr>
              <a:t>House-of-Cards</a:t>
            </a:r>
          </a:p>
        </p:txBody>
      </p:sp>
      <p:sp>
        <p:nvSpPr>
          <p:cNvPr id="8" name="Content Placeholder 7"/>
          <p:cNvSpPr>
            <a:spLocks noGrp="1"/>
          </p:cNvSpPr>
          <p:nvPr>
            <p:ph idx="1"/>
          </p:nvPr>
        </p:nvSpPr>
        <p:spPr>
          <a:xfrm>
            <a:off x="1097280" y="1974071"/>
            <a:ext cx="5078931" cy="4023360"/>
          </a:xfrm>
        </p:spPr>
        <p:txBody>
          <a:bodyPr>
            <a:noAutofit/>
          </a:bodyPr>
          <a:lstStyle/>
          <a:p>
            <a:r>
              <a:rPr lang="en-AU" sz="2800" dirty="0">
                <a:solidFill>
                  <a:schemeClr val="tx1">
                    <a:lumMod val="65000"/>
                    <a:lumOff val="35000"/>
                  </a:schemeClr>
                </a:solidFill>
              </a:rPr>
              <a:t>Low mutation rates - </a:t>
            </a:r>
            <a:r>
              <a:rPr lang="en-AU" sz="2800" b="1" dirty="0">
                <a:solidFill>
                  <a:schemeClr val="accent1"/>
                </a:solidFill>
              </a:rPr>
              <a:t>low chance </a:t>
            </a:r>
            <a:r>
              <a:rPr lang="en-AU" sz="2800" dirty="0">
                <a:solidFill>
                  <a:schemeClr val="tx1">
                    <a:lumMod val="65000"/>
                    <a:lumOff val="35000"/>
                  </a:schemeClr>
                </a:solidFill>
              </a:rPr>
              <a:t>of swamping. </a:t>
            </a:r>
          </a:p>
          <a:p>
            <a:endParaRPr lang="en-AU" sz="2800" dirty="0">
              <a:solidFill>
                <a:schemeClr val="tx1">
                  <a:lumMod val="65000"/>
                  <a:lumOff val="35000"/>
                </a:schemeClr>
              </a:solidFill>
            </a:endParaRPr>
          </a:p>
          <a:p>
            <a:r>
              <a:rPr lang="en-AU" sz="2800" dirty="0">
                <a:solidFill>
                  <a:schemeClr val="tx1">
                    <a:lumMod val="65000"/>
                    <a:lumOff val="35000"/>
                  </a:schemeClr>
                </a:solidFill>
              </a:rPr>
              <a:t>Strong selection - </a:t>
            </a:r>
            <a:r>
              <a:rPr lang="en-AU" sz="2800" b="1" dirty="0">
                <a:solidFill>
                  <a:schemeClr val="accent1"/>
                </a:solidFill>
              </a:rPr>
              <a:t>efficient removal</a:t>
            </a:r>
            <a:r>
              <a:rPr lang="en-AU" sz="2800" dirty="0">
                <a:solidFill>
                  <a:schemeClr val="tx1">
                    <a:lumMod val="65000"/>
                    <a:lumOff val="35000"/>
                  </a:schemeClr>
                </a:solidFill>
              </a:rPr>
              <a:t> of deleterious alleles.</a:t>
            </a:r>
          </a:p>
        </p:txBody>
      </p:sp>
      <p:sp>
        <p:nvSpPr>
          <p:cNvPr id="76" name="TextBox 75"/>
          <p:cNvSpPr txBox="1"/>
          <p:nvPr/>
        </p:nvSpPr>
        <p:spPr>
          <a:xfrm>
            <a:off x="8763876" y="5774603"/>
            <a:ext cx="1361350" cy="523220"/>
          </a:xfrm>
          <a:prstGeom prst="rect">
            <a:avLst/>
          </a:prstGeom>
          <a:noFill/>
        </p:spPr>
        <p:txBody>
          <a:bodyPr wrap="square" rtlCol="0">
            <a:spAutoFit/>
          </a:bodyPr>
          <a:lstStyle/>
          <a:p>
            <a:pPr algn="ctr"/>
            <a:r>
              <a:rPr lang="en-AU" sz="2800" dirty="0">
                <a:latin typeface="+mj-lt"/>
              </a:rPr>
              <a:t>Trait 1</a:t>
            </a:r>
            <a:endParaRPr lang="en-AU" dirty="0">
              <a:latin typeface="+mj-lt"/>
            </a:endParaRPr>
          </a:p>
        </p:txBody>
      </p:sp>
      <p:sp>
        <p:nvSpPr>
          <p:cNvPr id="77" name="TextBox 76"/>
          <p:cNvSpPr txBox="1"/>
          <p:nvPr/>
        </p:nvSpPr>
        <p:spPr>
          <a:xfrm rot="16200000">
            <a:off x="5725639" y="2833383"/>
            <a:ext cx="1361350" cy="523220"/>
          </a:xfrm>
          <a:prstGeom prst="rect">
            <a:avLst/>
          </a:prstGeom>
          <a:noFill/>
        </p:spPr>
        <p:txBody>
          <a:bodyPr wrap="square" rtlCol="0">
            <a:spAutoFit/>
          </a:bodyPr>
          <a:lstStyle/>
          <a:p>
            <a:pPr algn="ctr"/>
            <a:r>
              <a:rPr lang="en-AU" sz="2800" dirty="0">
                <a:latin typeface="+mj-lt"/>
              </a:rPr>
              <a:t>Trait 2</a:t>
            </a:r>
            <a:endParaRPr lang="en-AU" dirty="0">
              <a:latin typeface="+mj-lt"/>
            </a:endParaRPr>
          </a:p>
        </p:txBody>
      </p:sp>
    </p:spTree>
    <p:extLst>
      <p:ext uri="{BB962C8B-B14F-4D97-AF65-F5344CB8AC3E}">
        <p14:creationId xmlns:p14="http://schemas.microsoft.com/office/powerpoint/2010/main" val="31688199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6830877" y="630302"/>
            <a:ext cx="5038115" cy="5183675"/>
            <a:chOff x="774179" y="952430"/>
            <a:chExt cx="5038115" cy="5183675"/>
          </a:xfrm>
        </p:grpSpPr>
        <p:sp>
          <p:nvSpPr>
            <p:cNvPr id="49" name="Rectangle">
              <a:extLst>
                <a:ext uri="{FF2B5EF4-FFF2-40B4-BE49-F238E27FC236}">
                  <a16:creationId xmlns:a16="http://schemas.microsoft.com/office/drawing/2014/main" id="{8958FECA-F5A5-4E11-A7A5-18EAA0FE5A33}"/>
                </a:ext>
              </a:extLst>
            </p:cNvPr>
            <p:cNvSpPr/>
            <p:nvPr/>
          </p:nvSpPr>
          <p:spPr>
            <a:xfrm>
              <a:off x="774179" y="952430"/>
              <a:ext cx="5038115" cy="5183675"/>
            </a:xfrm>
            <a:prstGeom prst="rect">
              <a:avLst/>
            </a:prstGeom>
            <a:solidFill>
              <a:schemeClr val="bg1"/>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6" name="Circle">
              <a:extLst>
                <a:ext uri="{FF2B5EF4-FFF2-40B4-BE49-F238E27FC236}">
                  <a16:creationId xmlns:a16="http://schemas.microsoft.com/office/drawing/2014/main" id="{58B09903-E371-473B-890E-108EF2FCEE9D}"/>
                </a:ext>
              </a:extLst>
            </p:cNvPr>
            <p:cNvSpPr/>
            <p:nvPr/>
          </p:nvSpPr>
          <p:spPr>
            <a:xfrm>
              <a:off x="774179" y="1025210"/>
              <a:ext cx="5038115" cy="5038115"/>
            </a:xfrm>
            <a:prstGeom prst="ellipse">
              <a:avLst/>
            </a:prstGeom>
            <a:solidFill>
              <a:srgbClr val="EBEBEB"/>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7" name="Circle">
              <a:extLst>
                <a:ext uri="{FF2B5EF4-FFF2-40B4-BE49-F238E27FC236}">
                  <a16:creationId xmlns:a16="http://schemas.microsoft.com/office/drawing/2014/main" id="{56FA6BAA-0BDD-430A-80BD-19F6AFECD920}"/>
                </a:ext>
              </a:extLst>
            </p:cNvPr>
            <p:cNvSpPr/>
            <p:nvPr/>
          </p:nvSpPr>
          <p:spPr>
            <a:xfrm>
              <a:off x="2084488" y="1839763"/>
              <a:ext cx="3409009" cy="3409008"/>
            </a:xfrm>
            <a:prstGeom prst="ellipse">
              <a:avLst/>
            </a:prstGeom>
            <a:solidFill>
              <a:srgbClr val="929292"/>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8" name="Circle">
              <a:extLst>
                <a:ext uri="{FF2B5EF4-FFF2-40B4-BE49-F238E27FC236}">
                  <a16:creationId xmlns:a16="http://schemas.microsoft.com/office/drawing/2014/main" id="{0D90869C-1C9F-4966-8B64-02CAC54C0D70}"/>
                </a:ext>
              </a:extLst>
            </p:cNvPr>
            <p:cNvSpPr/>
            <p:nvPr/>
          </p:nvSpPr>
          <p:spPr>
            <a:xfrm>
              <a:off x="3108214" y="2181636"/>
              <a:ext cx="2196484" cy="2196485"/>
            </a:xfrm>
            <a:prstGeom prst="ellipse">
              <a:avLst/>
            </a:prstGeom>
            <a:solidFill>
              <a:srgbClr val="5E5E5E"/>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50" name="Circle">
              <a:extLst>
                <a:ext uri="{FF2B5EF4-FFF2-40B4-BE49-F238E27FC236}">
                  <a16:creationId xmlns:a16="http://schemas.microsoft.com/office/drawing/2014/main" id="{2CE4DF51-CF44-43C7-99A9-80365F94AD7E}"/>
                </a:ext>
              </a:extLst>
            </p:cNvPr>
            <p:cNvSpPr/>
            <p:nvPr/>
          </p:nvSpPr>
          <p:spPr>
            <a:xfrm>
              <a:off x="4174340" y="2699492"/>
              <a:ext cx="922893" cy="922893"/>
            </a:xfrm>
            <a:prstGeom prst="ellipse">
              <a:avLst/>
            </a:prstGeom>
            <a:solidFill>
              <a:srgbClr val="000000"/>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51" name="Circle">
              <a:extLst>
                <a:ext uri="{FF2B5EF4-FFF2-40B4-BE49-F238E27FC236}">
                  <a16:creationId xmlns:a16="http://schemas.microsoft.com/office/drawing/2014/main" id="{8A9BBC3B-63C0-4C5C-9210-33A0F1A013F8}"/>
                </a:ext>
              </a:extLst>
            </p:cNvPr>
            <p:cNvSpPr/>
            <p:nvPr/>
          </p:nvSpPr>
          <p:spPr>
            <a:xfrm>
              <a:off x="4508289" y="3033441"/>
              <a:ext cx="254995" cy="254995"/>
            </a:xfrm>
            <a:prstGeom prst="ellipse">
              <a:avLst/>
            </a:prstGeom>
            <a:solidFill>
              <a:srgbClr val="5B9BD5">
                <a:hueOff val="-482677"/>
                <a:lumOff val="-10796"/>
              </a:srgbClr>
            </a:solidFill>
            <a:ln w="12700">
              <a:solidFill>
                <a:sysClr val="windowText" lastClr="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52" name="Circle">
              <a:extLst>
                <a:ext uri="{FF2B5EF4-FFF2-40B4-BE49-F238E27FC236}">
                  <a16:creationId xmlns:a16="http://schemas.microsoft.com/office/drawing/2014/main" id="{510462BE-63B7-4276-8421-E15EB7E01B53}"/>
                </a:ext>
              </a:extLst>
            </p:cNvPr>
            <p:cNvSpPr/>
            <p:nvPr/>
          </p:nvSpPr>
          <p:spPr>
            <a:xfrm>
              <a:off x="1467247" y="1470141"/>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56" name="Rectangle 55">
              <a:extLst>
                <a:ext uri="{FF2B5EF4-FFF2-40B4-BE49-F238E27FC236}">
                  <a16:creationId xmlns:a16="http://schemas.microsoft.com/office/drawing/2014/main" id="{1FBB1AE6-8E3A-4A37-9577-4170ED921BAE}"/>
                </a:ext>
              </a:extLst>
            </p:cNvPr>
            <p:cNvSpPr/>
            <p:nvPr/>
          </p:nvSpPr>
          <p:spPr>
            <a:xfrm>
              <a:off x="3685747" y="2005318"/>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4" name="Rectangle 63">
              <a:extLst>
                <a:ext uri="{FF2B5EF4-FFF2-40B4-BE49-F238E27FC236}">
                  <a16:creationId xmlns:a16="http://schemas.microsoft.com/office/drawing/2014/main" id="{4146B17B-776F-40B1-ABD6-900E88244590}"/>
                </a:ext>
              </a:extLst>
            </p:cNvPr>
            <p:cNvSpPr/>
            <p:nvPr/>
          </p:nvSpPr>
          <p:spPr>
            <a:xfrm>
              <a:off x="3507332" y="2365294"/>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5" name="Rectangle 64">
              <a:extLst>
                <a:ext uri="{FF2B5EF4-FFF2-40B4-BE49-F238E27FC236}">
                  <a16:creationId xmlns:a16="http://schemas.microsoft.com/office/drawing/2014/main" id="{FFA9C380-7E36-435D-8AB8-EB2DFA9B6272}"/>
                </a:ext>
              </a:extLst>
            </p:cNvPr>
            <p:cNvSpPr/>
            <p:nvPr/>
          </p:nvSpPr>
          <p:spPr>
            <a:xfrm>
              <a:off x="2691667" y="2643861"/>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6" name="Rectangle 65">
              <a:extLst>
                <a:ext uri="{FF2B5EF4-FFF2-40B4-BE49-F238E27FC236}">
                  <a16:creationId xmlns:a16="http://schemas.microsoft.com/office/drawing/2014/main" id="{A6BE03BB-F366-4F03-865F-4F75FD0E8A12}"/>
                </a:ext>
              </a:extLst>
            </p:cNvPr>
            <p:cNvSpPr/>
            <p:nvPr/>
          </p:nvSpPr>
          <p:spPr>
            <a:xfrm>
              <a:off x="4105613" y="3434977"/>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7" name="Rectangle 66">
              <a:extLst>
                <a:ext uri="{FF2B5EF4-FFF2-40B4-BE49-F238E27FC236}">
                  <a16:creationId xmlns:a16="http://schemas.microsoft.com/office/drawing/2014/main" id="{DD931609-4C01-491F-B997-41B962E55712}"/>
                </a:ext>
              </a:extLst>
            </p:cNvPr>
            <p:cNvSpPr/>
            <p:nvPr/>
          </p:nvSpPr>
          <p:spPr>
            <a:xfrm>
              <a:off x="3350879" y="3288436"/>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8" name="Rectangle 67">
              <a:extLst>
                <a:ext uri="{FF2B5EF4-FFF2-40B4-BE49-F238E27FC236}">
                  <a16:creationId xmlns:a16="http://schemas.microsoft.com/office/drawing/2014/main" id="{714E1D76-F811-47D6-82E7-F755FF7746A0}"/>
                </a:ext>
              </a:extLst>
            </p:cNvPr>
            <p:cNvSpPr/>
            <p:nvPr/>
          </p:nvSpPr>
          <p:spPr>
            <a:xfrm>
              <a:off x="3638951" y="3000092"/>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9" name="Rectangle 68">
              <a:extLst>
                <a:ext uri="{FF2B5EF4-FFF2-40B4-BE49-F238E27FC236}">
                  <a16:creationId xmlns:a16="http://schemas.microsoft.com/office/drawing/2014/main" id="{3920038E-5C25-4C0B-A2BD-2F2A2581F0A5}"/>
                </a:ext>
              </a:extLst>
            </p:cNvPr>
            <p:cNvSpPr/>
            <p:nvPr/>
          </p:nvSpPr>
          <p:spPr>
            <a:xfrm>
              <a:off x="3155277" y="3957750"/>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0" name="Rectangle 69">
              <a:extLst>
                <a:ext uri="{FF2B5EF4-FFF2-40B4-BE49-F238E27FC236}">
                  <a16:creationId xmlns:a16="http://schemas.microsoft.com/office/drawing/2014/main" id="{48F7ACD7-A954-4221-8235-A08064223C8F}"/>
                </a:ext>
              </a:extLst>
            </p:cNvPr>
            <p:cNvSpPr/>
            <p:nvPr/>
          </p:nvSpPr>
          <p:spPr>
            <a:xfrm>
              <a:off x="4619655" y="3385207"/>
              <a:ext cx="287258"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6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1" name="Rectangle 70">
              <a:extLst>
                <a:ext uri="{FF2B5EF4-FFF2-40B4-BE49-F238E27FC236}">
                  <a16:creationId xmlns:a16="http://schemas.microsoft.com/office/drawing/2014/main" id="{728CEEC4-FE02-42D0-81EF-7AAF11DC8441}"/>
                </a:ext>
              </a:extLst>
            </p:cNvPr>
            <p:cNvSpPr/>
            <p:nvPr/>
          </p:nvSpPr>
          <p:spPr>
            <a:xfrm>
              <a:off x="4291149" y="2829533"/>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2" name="Rectangle 71">
              <a:extLst>
                <a:ext uri="{FF2B5EF4-FFF2-40B4-BE49-F238E27FC236}">
                  <a16:creationId xmlns:a16="http://schemas.microsoft.com/office/drawing/2014/main" id="{FF9D38A4-A72A-4C09-A609-C173C0FBDCB0}"/>
                </a:ext>
              </a:extLst>
            </p:cNvPr>
            <p:cNvSpPr/>
            <p:nvPr/>
          </p:nvSpPr>
          <p:spPr>
            <a:xfrm>
              <a:off x="4134696" y="3891160"/>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3" name="Rectangle 72">
              <a:extLst>
                <a:ext uri="{FF2B5EF4-FFF2-40B4-BE49-F238E27FC236}">
                  <a16:creationId xmlns:a16="http://schemas.microsoft.com/office/drawing/2014/main" id="{CBDDBDE5-1CAF-4AB7-9F5A-FA1358F60D46}"/>
                </a:ext>
              </a:extLst>
            </p:cNvPr>
            <p:cNvSpPr/>
            <p:nvPr/>
          </p:nvSpPr>
          <p:spPr>
            <a:xfrm>
              <a:off x="2484642" y="3161042"/>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4" name="Rectangle 73">
              <a:extLst>
                <a:ext uri="{FF2B5EF4-FFF2-40B4-BE49-F238E27FC236}">
                  <a16:creationId xmlns:a16="http://schemas.microsoft.com/office/drawing/2014/main" id="{F4A6C4A0-B858-49B1-86B6-006D5339C33E}"/>
                </a:ext>
              </a:extLst>
            </p:cNvPr>
            <p:cNvSpPr/>
            <p:nvPr/>
          </p:nvSpPr>
          <p:spPr>
            <a:xfrm>
              <a:off x="2539949" y="3928763"/>
              <a:ext cx="389850" cy="58477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32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32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5" name="Rectangle 74">
              <a:extLst>
                <a:ext uri="{FF2B5EF4-FFF2-40B4-BE49-F238E27FC236}">
                  <a16:creationId xmlns:a16="http://schemas.microsoft.com/office/drawing/2014/main" id="{6C623C62-67FA-444C-9488-62EB2AB0742B}"/>
                </a:ext>
              </a:extLst>
            </p:cNvPr>
            <p:cNvSpPr/>
            <p:nvPr/>
          </p:nvSpPr>
          <p:spPr>
            <a:xfrm>
              <a:off x="3717487" y="4489161"/>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grpSp>
      <p:sp>
        <p:nvSpPr>
          <p:cNvPr id="7" name="Title 6"/>
          <p:cNvSpPr>
            <a:spLocks noGrp="1"/>
          </p:cNvSpPr>
          <p:nvPr>
            <p:ph type="title"/>
          </p:nvPr>
        </p:nvSpPr>
        <p:spPr/>
        <p:txBody>
          <a:bodyPr/>
          <a:lstStyle/>
          <a:p>
            <a:r>
              <a:rPr lang="en-AU" dirty="0">
                <a:solidFill>
                  <a:srgbClr val="FF0000"/>
                </a:solidFill>
              </a:rPr>
              <a:t>Gaussian</a:t>
            </a:r>
          </a:p>
        </p:txBody>
      </p:sp>
      <p:sp>
        <p:nvSpPr>
          <p:cNvPr id="8" name="Content Placeholder 7"/>
          <p:cNvSpPr>
            <a:spLocks noGrp="1"/>
          </p:cNvSpPr>
          <p:nvPr>
            <p:ph idx="1"/>
          </p:nvPr>
        </p:nvSpPr>
        <p:spPr>
          <a:xfrm>
            <a:off x="1097280" y="1974071"/>
            <a:ext cx="5078931" cy="2407429"/>
          </a:xfrm>
        </p:spPr>
        <p:txBody>
          <a:bodyPr>
            <a:noAutofit/>
          </a:bodyPr>
          <a:lstStyle/>
          <a:p>
            <a:r>
              <a:rPr lang="en-AU" sz="2800" dirty="0">
                <a:solidFill>
                  <a:schemeClr val="tx1">
                    <a:lumMod val="65000"/>
                    <a:lumOff val="35000"/>
                  </a:schemeClr>
                </a:solidFill>
              </a:rPr>
              <a:t>High mutation rates - </a:t>
            </a:r>
            <a:r>
              <a:rPr lang="en-AU" sz="2800" b="1" dirty="0">
                <a:solidFill>
                  <a:schemeClr val="accent1"/>
                </a:solidFill>
              </a:rPr>
              <a:t>swamp populations</a:t>
            </a:r>
            <a:r>
              <a:rPr lang="en-AU" sz="2800" dirty="0">
                <a:solidFill>
                  <a:schemeClr val="tx1">
                    <a:lumMod val="65000"/>
                    <a:lumOff val="35000"/>
                  </a:schemeClr>
                </a:solidFill>
              </a:rPr>
              <a:t> with deleterious mutations. </a:t>
            </a:r>
          </a:p>
          <a:p>
            <a:endParaRPr lang="en-AU" sz="2800" dirty="0">
              <a:solidFill>
                <a:schemeClr val="tx1">
                  <a:lumMod val="65000"/>
                  <a:lumOff val="35000"/>
                </a:schemeClr>
              </a:solidFill>
            </a:endParaRPr>
          </a:p>
          <a:p>
            <a:r>
              <a:rPr lang="en-AU" sz="2800" dirty="0">
                <a:solidFill>
                  <a:schemeClr val="tx1">
                    <a:lumMod val="65000"/>
                    <a:lumOff val="35000"/>
                  </a:schemeClr>
                </a:solidFill>
              </a:rPr>
              <a:t>Weak selection - unable to </a:t>
            </a:r>
            <a:r>
              <a:rPr lang="en-AU" sz="2800" b="1" dirty="0">
                <a:solidFill>
                  <a:schemeClr val="accent1"/>
                </a:solidFill>
              </a:rPr>
              <a:t>reign in</a:t>
            </a:r>
            <a:r>
              <a:rPr lang="en-AU" sz="2800" dirty="0">
                <a:solidFill>
                  <a:schemeClr val="tx1">
                    <a:lumMod val="65000"/>
                    <a:lumOff val="35000"/>
                  </a:schemeClr>
                </a:solidFill>
              </a:rPr>
              <a:t> deleterious effects.</a:t>
            </a:r>
          </a:p>
        </p:txBody>
      </p:sp>
      <p:sp>
        <p:nvSpPr>
          <p:cNvPr id="76" name="TextBox 75"/>
          <p:cNvSpPr txBox="1"/>
          <p:nvPr/>
        </p:nvSpPr>
        <p:spPr>
          <a:xfrm>
            <a:off x="8763876" y="5774603"/>
            <a:ext cx="1361350" cy="523220"/>
          </a:xfrm>
          <a:prstGeom prst="rect">
            <a:avLst/>
          </a:prstGeom>
          <a:noFill/>
        </p:spPr>
        <p:txBody>
          <a:bodyPr wrap="square" rtlCol="0">
            <a:spAutoFit/>
          </a:bodyPr>
          <a:lstStyle/>
          <a:p>
            <a:pPr algn="ctr"/>
            <a:r>
              <a:rPr lang="en-AU" sz="2800" dirty="0">
                <a:latin typeface="+mj-lt"/>
              </a:rPr>
              <a:t>Trait 1</a:t>
            </a:r>
            <a:endParaRPr lang="en-AU" dirty="0">
              <a:latin typeface="+mj-lt"/>
            </a:endParaRPr>
          </a:p>
        </p:txBody>
      </p:sp>
      <p:sp>
        <p:nvSpPr>
          <p:cNvPr id="77" name="TextBox 76"/>
          <p:cNvSpPr txBox="1"/>
          <p:nvPr/>
        </p:nvSpPr>
        <p:spPr>
          <a:xfrm rot="16200000">
            <a:off x="5725639" y="2833383"/>
            <a:ext cx="1361350" cy="523220"/>
          </a:xfrm>
          <a:prstGeom prst="rect">
            <a:avLst/>
          </a:prstGeom>
          <a:noFill/>
        </p:spPr>
        <p:txBody>
          <a:bodyPr wrap="square" rtlCol="0">
            <a:spAutoFit/>
          </a:bodyPr>
          <a:lstStyle/>
          <a:p>
            <a:pPr algn="ctr"/>
            <a:r>
              <a:rPr lang="en-AU" sz="2800" dirty="0">
                <a:latin typeface="+mj-lt"/>
              </a:rPr>
              <a:t>Trait 2</a:t>
            </a:r>
            <a:endParaRPr lang="en-AU" dirty="0">
              <a:latin typeface="+mj-lt"/>
            </a:endParaRPr>
          </a:p>
        </p:txBody>
      </p:sp>
    </p:spTree>
    <p:extLst>
      <p:ext uri="{BB962C8B-B14F-4D97-AF65-F5344CB8AC3E}">
        <p14:creationId xmlns:p14="http://schemas.microsoft.com/office/powerpoint/2010/main" val="7955426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C6417104-D4C1-4710-9982-2154A7F484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33999" y="4550229"/>
            <a:ext cx="10909073" cy="1057655"/>
          </a:xfrm>
          <a:prstGeom prst="rect">
            <a:avLst/>
          </a:prstGeom>
        </p:spPr>
        <p:txBody>
          <a:bodyPr vert="horz" lIns="91440" tIns="45720" rIns="91440" bIns="45720" rtlCol="0" anchor="b">
            <a:normAutofit/>
          </a:bodyPr>
          <a:lstStyle/>
          <a:p>
            <a:pPr>
              <a:lnSpc>
                <a:spcPct val="85000"/>
              </a:lnSpc>
              <a:spcBef>
                <a:spcPct val="0"/>
              </a:spcBef>
              <a:spcAft>
                <a:spcPts val="600"/>
              </a:spcAft>
            </a:pPr>
            <a:r>
              <a:rPr lang="en-US" sz="4700" b="1" spc="-50" dirty="0">
                <a:solidFill>
                  <a:schemeClr val="accent1"/>
                </a:solidFill>
                <a:latin typeface="+mj-lt"/>
                <a:ea typeface="+mj-ea"/>
                <a:cs typeface="+mj-cs"/>
              </a:rPr>
              <a:t>Why</a:t>
            </a:r>
            <a:r>
              <a:rPr lang="en-US" sz="4700" spc="-50" dirty="0">
                <a:solidFill>
                  <a:schemeClr val="tx1">
                    <a:lumMod val="65000"/>
                    <a:lumOff val="35000"/>
                  </a:schemeClr>
                </a:solidFill>
                <a:latin typeface="+mj-lt"/>
                <a:ea typeface="+mj-ea"/>
                <a:cs typeface="+mj-cs"/>
              </a:rPr>
              <a:t> does this matter for natural populations?</a:t>
            </a:r>
          </a:p>
        </p:txBody>
      </p:sp>
      <p:pic>
        <p:nvPicPr>
          <p:cNvPr id="4" name="Picture 3">
            <a:extLst>
              <a:ext uri="{FF2B5EF4-FFF2-40B4-BE49-F238E27FC236}">
                <a16:creationId xmlns:a16="http://schemas.microsoft.com/office/drawing/2014/main" id="{95EC2D3D-741D-4817-A3A6-4D0DAA846FF9}"/>
              </a:ext>
            </a:extLst>
          </p:cNvPr>
          <p:cNvPicPr>
            <a:picLocks noChangeAspect="1"/>
          </p:cNvPicPr>
          <p:nvPr/>
        </p:nvPicPr>
        <p:blipFill>
          <a:blip r:embed="rId3"/>
          <a:stretch>
            <a:fillRect/>
          </a:stretch>
        </p:blipFill>
        <p:spPr>
          <a:xfrm>
            <a:off x="296886" y="283463"/>
            <a:ext cx="5479076" cy="4492843"/>
          </a:xfrm>
          <a:prstGeom prst="rect">
            <a:avLst/>
          </a:prstGeom>
        </p:spPr>
      </p:pic>
      <p:sp>
        <p:nvSpPr>
          <p:cNvPr id="17" name="Rectangle 16">
            <a:extLst>
              <a:ext uri="{FF2B5EF4-FFF2-40B4-BE49-F238E27FC236}">
                <a16:creationId xmlns:a16="http://schemas.microsoft.com/office/drawing/2014/main" id="{626F1402-2DEC-4071-84AF-350C7BF00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04733B62-1719-4677-A612-CA0AC0AD74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DA52A394-10F4-4AA5-90E4-634D1E919D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07BDDC51-8BB2-42BE-8EA8-39B3E9AC1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a:extLst>
              <a:ext uri="{FF2B5EF4-FFF2-40B4-BE49-F238E27FC236}">
                <a16:creationId xmlns:a16="http://schemas.microsoft.com/office/drawing/2014/main" id="{C29FD3E0-7D4A-41B0-A961-27ED9EBC41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13439" y="283463"/>
            <a:ext cx="4369739" cy="4384305"/>
          </a:xfrm>
          <a:prstGeom prst="rect">
            <a:avLst/>
          </a:prstGeom>
        </p:spPr>
      </p:pic>
      <p:sp>
        <p:nvSpPr>
          <p:cNvPr id="7" name="TextBox 6">
            <a:extLst>
              <a:ext uri="{FF2B5EF4-FFF2-40B4-BE49-F238E27FC236}">
                <a16:creationId xmlns:a16="http://schemas.microsoft.com/office/drawing/2014/main" id="{55362D7C-1B68-488F-B34D-CDAFDD2343C6}"/>
              </a:ext>
            </a:extLst>
          </p:cNvPr>
          <p:cNvSpPr txBox="1"/>
          <p:nvPr/>
        </p:nvSpPr>
        <p:spPr>
          <a:xfrm>
            <a:off x="11088185" y="16536"/>
            <a:ext cx="658428" cy="369332"/>
          </a:xfrm>
          <a:prstGeom prst="rect">
            <a:avLst/>
          </a:prstGeom>
          <a:noFill/>
        </p:spPr>
        <p:txBody>
          <a:bodyPr wrap="square" rtlCol="0">
            <a:spAutoFit/>
          </a:bodyPr>
          <a:lstStyle/>
          <a:p>
            <a:r>
              <a:rPr lang="en-US" dirty="0"/>
              <a:t>2</a:t>
            </a:r>
          </a:p>
        </p:txBody>
      </p:sp>
      <p:sp>
        <p:nvSpPr>
          <p:cNvPr id="14" name="TextBox 13">
            <a:extLst>
              <a:ext uri="{FF2B5EF4-FFF2-40B4-BE49-F238E27FC236}">
                <a16:creationId xmlns:a16="http://schemas.microsoft.com/office/drawing/2014/main" id="{55362D7C-1B68-488F-B34D-CDAFDD2343C6}"/>
              </a:ext>
            </a:extLst>
          </p:cNvPr>
          <p:cNvSpPr txBox="1"/>
          <p:nvPr/>
        </p:nvSpPr>
        <p:spPr>
          <a:xfrm>
            <a:off x="5775962" y="16536"/>
            <a:ext cx="658428" cy="369332"/>
          </a:xfrm>
          <a:prstGeom prst="rect">
            <a:avLst/>
          </a:prstGeom>
          <a:noFill/>
        </p:spPr>
        <p:txBody>
          <a:bodyPr wrap="square" rtlCol="0">
            <a:spAutoFit/>
          </a:bodyPr>
          <a:lstStyle/>
          <a:p>
            <a:r>
              <a:rPr lang="en-US" dirty="0"/>
              <a:t>1</a:t>
            </a:r>
          </a:p>
        </p:txBody>
      </p:sp>
      <p:sp>
        <p:nvSpPr>
          <p:cNvPr id="3" name="TextBox 2">
            <a:extLst>
              <a:ext uri="{FF2B5EF4-FFF2-40B4-BE49-F238E27FC236}">
                <a16:creationId xmlns:a16="http://schemas.microsoft.com/office/drawing/2014/main" id="{C26C50EF-13C6-4D25-9964-B32034BDF07B}"/>
              </a:ext>
            </a:extLst>
          </p:cNvPr>
          <p:cNvSpPr txBox="1"/>
          <p:nvPr/>
        </p:nvSpPr>
        <p:spPr>
          <a:xfrm>
            <a:off x="7207624" y="6374999"/>
            <a:ext cx="4765637" cy="415498"/>
          </a:xfrm>
          <a:prstGeom prst="rect">
            <a:avLst/>
          </a:prstGeom>
          <a:noFill/>
        </p:spPr>
        <p:txBody>
          <a:bodyPr wrap="square" rtlCol="0">
            <a:spAutoFit/>
          </a:bodyPr>
          <a:lstStyle/>
          <a:p>
            <a:r>
              <a:rPr lang="en-US" sz="1050" dirty="0"/>
              <a:t>1 Walter et al. (2020) New Phytol, 226: 326-344. https://doi.org/10.1111/nph.16434</a:t>
            </a:r>
          </a:p>
          <a:p>
            <a:r>
              <a:rPr lang="en-US" sz="1050" dirty="0"/>
              <a:t>2 Meyer (2006) </a:t>
            </a:r>
            <a:r>
              <a:rPr lang="en-US" sz="1050" dirty="0" err="1"/>
              <a:t>PLoS</a:t>
            </a:r>
            <a:r>
              <a:rPr lang="en-US" sz="1050" dirty="0"/>
              <a:t> Biol 4(10): e341. https://doi.org/10.1371/journal.pbio.0040341 </a:t>
            </a:r>
          </a:p>
        </p:txBody>
      </p:sp>
    </p:spTree>
    <p:extLst>
      <p:ext uri="{BB962C8B-B14F-4D97-AF65-F5344CB8AC3E}">
        <p14:creationId xmlns:p14="http://schemas.microsoft.com/office/powerpoint/2010/main" val="22282890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5BB467BE-6D93-4B53-9FD0-DF47E8387E7D}"/>
              </a:ext>
            </a:extLst>
          </p:cNvPr>
          <p:cNvSpPr/>
          <p:nvPr/>
        </p:nvSpPr>
        <p:spPr>
          <a:xfrm>
            <a:off x="7044119" y="979453"/>
            <a:ext cx="4324350" cy="4324350"/>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99" name="Group 98">
            <a:extLst>
              <a:ext uri="{FF2B5EF4-FFF2-40B4-BE49-F238E27FC236}">
                <a16:creationId xmlns:a16="http://schemas.microsoft.com/office/drawing/2014/main" id="{B968BF7A-AB99-432D-AC57-E71348E2C2EA}"/>
              </a:ext>
            </a:extLst>
          </p:cNvPr>
          <p:cNvGrpSpPr/>
          <p:nvPr/>
        </p:nvGrpSpPr>
        <p:grpSpPr>
          <a:xfrm rot="1345962">
            <a:off x="7493333" y="1257734"/>
            <a:ext cx="750094" cy="705182"/>
            <a:chOff x="7717631" y="1626062"/>
            <a:chExt cx="750094" cy="705182"/>
          </a:xfrm>
        </p:grpSpPr>
        <p:sp>
          <p:nvSpPr>
            <p:cNvPr id="100" name="Oval 99">
              <a:extLst>
                <a:ext uri="{FF2B5EF4-FFF2-40B4-BE49-F238E27FC236}">
                  <a16:creationId xmlns:a16="http://schemas.microsoft.com/office/drawing/2014/main" id="{EBFBA702-B8AD-46BF-9B69-2C89A3221188}"/>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01" name="Straight Arrow Connector 100">
              <a:extLst>
                <a:ext uri="{FF2B5EF4-FFF2-40B4-BE49-F238E27FC236}">
                  <a16:creationId xmlns:a16="http://schemas.microsoft.com/office/drawing/2014/main" id="{1E9675CA-5E0F-4405-A942-278245723D4F}"/>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3C5DD2DD-FCFE-4F68-99BE-2BC44A205209}"/>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93E4A9C4-9590-4FC7-A95D-E96E012B03B0}"/>
              </a:ext>
            </a:extLst>
          </p:cNvPr>
          <p:cNvGrpSpPr/>
          <p:nvPr/>
        </p:nvGrpSpPr>
        <p:grpSpPr>
          <a:xfrm rot="2179430">
            <a:off x="10030076" y="1338089"/>
            <a:ext cx="750094" cy="705182"/>
            <a:chOff x="7717631" y="1626062"/>
            <a:chExt cx="750094" cy="705182"/>
          </a:xfrm>
        </p:grpSpPr>
        <p:sp>
          <p:nvSpPr>
            <p:cNvPr id="104" name="Oval 103">
              <a:extLst>
                <a:ext uri="{FF2B5EF4-FFF2-40B4-BE49-F238E27FC236}">
                  <a16:creationId xmlns:a16="http://schemas.microsoft.com/office/drawing/2014/main" id="{2EF88894-A5D2-4BCE-AD48-594921DB0747}"/>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05" name="Straight Arrow Connector 104">
              <a:extLst>
                <a:ext uri="{FF2B5EF4-FFF2-40B4-BE49-F238E27FC236}">
                  <a16:creationId xmlns:a16="http://schemas.microsoft.com/office/drawing/2014/main" id="{A10C492E-8DC0-473F-849E-0C0F2EF1437E}"/>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60C035AF-702A-4261-8005-104F93EB8207}"/>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F94618B2-CCBB-43D1-838A-5AE30D3504B3}"/>
              </a:ext>
            </a:extLst>
          </p:cNvPr>
          <p:cNvGrpSpPr/>
          <p:nvPr/>
        </p:nvGrpSpPr>
        <p:grpSpPr>
          <a:xfrm rot="21224222">
            <a:off x="8455258" y="2743635"/>
            <a:ext cx="750094" cy="705182"/>
            <a:chOff x="7717631" y="1626062"/>
            <a:chExt cx="750094" cy="705182"/>
          </a:xfrm>
        </p:grpSpPr>
        <p:sp>
          <p:nvSpPr>
            <p:cNvPr id="108" name="Oval 107">
              <a:extLst>
                <a:ext uri="{FF2B5EF4-FFF2-40B4-BE49-F238E27FC236}">
                  <a16:creationId xmlns:a16="http://schemas.microsoft.com/office/drawing/2014/main" id="{FB818592-10BE-41AD-999B-88D709AACA93}"/>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09" name="Straight Arrow Connector 108">
              <a:extLst>
                <a:ext uri="{FF2B5EF4-FFF2-40B4-BE49-F238E27FC236}">
                  <a16:creationId xmlns:a16="http://schemas.microsoft.com/office/drawing/2014/main" id="{E2E6854A-A313-498B-85C2-9514E8C06905}"/>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6812A5D3-B3F6-4C16-9A70-913D6BC214B9}"/>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5F9474B1-17A1-4A74-931E-2B5FA82167DA}"/>
              </a:ext>
            </a:extLst>
          </p:cNvPr>
          <p:cNvGrpSpPr/>
          <p:nvPr/>
        </p:nvGrpSpPr>
        <p:grpSpPr>
          <a:xfrm rot="1752329">
            <a:off x="7244420" y="4061472"/>
            <a:ext cx="750094" cy="705182"/>
            <a:chOff x="7717631" y="1626062"/>
            <a:chExt cx="750094" cy="705182"/>
          </a:xfrm>
        </p:grpSpPr>
        <p:sp>
          <p:nvSpPr>
            <p:cNvPr id="112" name="Oval 111">
              <a:extLst>
                <a:ext uri="{FF2B5EF4-FFF2-40B4-BE49-F238E27FC236}">
                  <a16:creationId xmlns:a16="http://schemas.microsoft.com/office/drawing/2014/main" id="{8368F393-E896-46B8-A491-9C690E879C2B}"/>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3" name="Straight Arrow Connector 112">
              <a:extLst>
                <a:ext uri="{FF2B5EF4-FFF2-40B4-BE49-F238E27FC236}">
                  <a16:creationId xmlns:a16="http://schemas.microsoft.com/office/drawing/2014/main" id="{7446568D-5E66-408A-950E-0ADFA21EEB40}"/>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B6596B53-651C-48C3-BA6A-45CEBA3F7D5A}"/>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0FDA721F-DD32-44B1-A6FD-263F7CD1E260}"/>
              </a:ext>
            </a:extLst>
          </p:cNvPr>
          <p:cNvGrpSpPr/>
          <p:nvPr/>
        </p:nvGrpSpPr>
        <p:grpSpPr>
          <a:xfrm rot="4413234">
            <a:off x="9313395" y="4213306"/>
            <a:ext cx="750094" cy="705182"/>
            <a:chOff x="7717631" y="1626062"/>
            <a:chExt cx="750094" cy="705182"/>
          </a:xfrm>
        </p:grpSpPr>
        <p:sp>
          <p:nvSpPr>
            <p:cNvPr id="116" name="Oval 115">
              <a:extLst>
                <a:ext uri="{FF2B5EF4-FFF2-40B4-BE49-F238E27FC236}">
                  <a16:creationId xmlns:a16="http://schemas.microsoft.com/office/drawing/2014/main" id="{6CB0C5C8-EB93-4769-8679-35A7F5AA9743}"/>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7" name="Straight Arrow Connector 116">
              <a:extLst>
                <a:ext uri="{FF2B5EF4-FFF2-40B4-BE49-F238E27FC236}">
                  <a16:creationId xmlns:a16="http://schemas.microsoft.com/office/drawing/2014/main" id="{205DDF4B-F8A5-4E72-9ED0-35A0CFA425FD}"/>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D1F4DC27-D95F-4675-9FC5-F5AB3848AB78}"/>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E441D71A-6080-41D2-9FF0-37334079F1BA}"/>
              </a:ext>
            </a:extLst>
          </p:cNvPr>
          <p:cNvGrpSpPr/>
          <p:nvPr/>
        </p:nvGrpSpPr>
        <p:grpSpPr>
          <a:xfrm rot="4413234">
            <a:off x="10223625" y="3171449"/>
            <a:ext cx="750094" cy="705182"/>
            <a:chOff x="7717631" y="1626062"/>
            <a:chExt cx="750094" cy="705182"/>
          </a:xfrm>
        </p:grpSpPr>
        <p:sp>
          <p:nvSpPr>
            <p:cNvPr id="120" name="Oval 119">
              <a:extLst>
                <a:ext uri="{FF2B5EF4-FFF2-40B4-BE49-F238E27FC236}">
                  <a16:creationId xmlns:a16="http://schemas.microsoft.com/office/drawing/2014/main" id="{2EB049DD-5A0B-450D-A7E4-BB29E9F0D904}"/>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21" name="Straight Arrow Connector 120">
              <a:extLst>
                <a:ext uri="{FF2B5EF4-FFF2-40B4-BE49-F238E27FC236}">
                  <a16:creationId xmlns:a16="http://schemas.microsoft.com/office/drawing/2014/main" id="{058B2B12-56B7-4124-9789-6621EE406F89}"/>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9BE8779B-49FA-4828-85DB-DB3107D3B752}"/>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59" name="Circle">
            <a:extLst>
              <a:ext uri="{FF2B5EF4-FFF2-40B4-BE49-F238E27FC236}">
                <a16:creationId xmlns:a16="http://schemas.microsoft.com/office/drawing/2014/main" id="{58B09903-E371-473B-890E-108EF2FCEE9D}"/>
              </a:ext>
            </a:extLst>
          </p:cNvPr>
          <p:cNvSpPr/>
          <p:nvPr/>
        </p:nvSpPr>
        <p:spPr>
          <a:xfrm>
            <a:off x="982278" y="622570"/>
            <a:ext cx="5038115" cy="5038115"/>
          </a:xfrm>
          <a:prstGeom prst="ellipse">
            <a:avLst/>
          </a:prstGeom>
          <a:solidFill>
            <a:srgbClr val="EBEBEB"/>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0" name="Circle">
            <a:extLst>
              <a:ext uri="{FF2B5EF4-FFF2-40B4-BE49-F238E27FC236}">
                <a16:creationId xmlns:a16="http://schemas.microsoft.com/office/drawing/2014/main" id="{56FA6BAA-0BDD-430A-80BD-19F6AFECD920}"/>
              </a:ext>
            </a:extLst>
          </p:cNvPr>
          <p:cNvSpPr/>
          <p:nvPr/>
        </p:nvSpPr>
        <p:spPr>
          <a:xfrm>
            <a:off x="2292587" y="1437123"/>
            <a:ext cx="3409009" cy="3409008"/>
          </a:xfrm>
          <a:prstGeom prst="ellipse">
            <a:avLst/>
          </a:prstGeom>
          <a:solidFill>
            <a:srgbClr val="929292"/>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1" name="Circle">
            <a:extLst>
              <a:ext uri="{FF2B5EF4-FFF2-40B4-BE49-F238E27FC236}">
                <a16:creationId xmlns:a16="http://schemas.microsoft.com/office/drawing/2014/main" id="{0D90869C-1C9F-4966-8B64-02CAC54C0D70}"/>
              </a:ext>
            </a:extLst>
          </p:cNvPr>
          <p:cNvSpPr/>
          <p:nvPr/>
        </p:nvSpPr>
        <p:spPr>
          <a:xfrm>
            <a:off x="3316313" y="1778996"/>
            <a:ext cx="2196484" cy="2196485"/>
          </a:xfrm>
          <a:prstGeom prst="ellipse">
            <a:avLst/>
          </a:prstGeom>
          <a:solidFill>
            <a:srgbClr val="5E5E5E"/>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2" name="Rectangle">
            <a:extLst>
              <a:ext uri="{FF2B5EF4-FFF2-40B4-BE49-F238E27FC236}">
                <a16:creationId xmlns:a16="http://schemas.microsoft.com/office/drawing/2014/main" id="{8958FECA-F5A5-4E11-A7A5-18EAA0FE5A33}"/>
              </a:ext>
            </a:extLst>
          </p:cNvPr>
          <p:cNvSpPr/>
          <p:nvPr/>
        </p:nvSpPr>
        <p:spPr>
          <a:xfrm>
            <a:off x="982278" y="549790"/>
            <a:ext cx="5038115" cy="5183675"/>
          </a:xfrm>
          <a:prstGeom prst="rect">
            <a:avLst/>
          </a:prstGeom>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3" name="Circle">
            <a:extLst>
              <a:ext uri="{FF2B5EF4-FFF2-40B4-BE49-F238E27FC236}">
                <a16:creationId xmlns:a16="http://schemas.microsoft.com/office/drawing/2014/main" id="{2CE4DF51-CF44-43C7-99A9-80365F94AD7E}"/>
              </a:ext>
            </a:extLst>
          </p:cNvPr>
          <p:cNvSpPr/>
          <p:nvPr/>
        </p:nvSpPr>
        <p:spPr>
          <a:xfrm>
            <a:off x="4382439" y="2296852"/>
            <a:ext cx="922893" cy="922893"/>
          </a:xfrm>
          <a:prstGeom prst="ellipse">
            <a:avLst/>
          </a:prstGeom>
          <a:solidFill>
            <a:srgbClr val="000000"/>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64" name="Circle">
            <a:extLst>
              <a:ext uri="{FF2B5EF4-FFF2-40B4-BE49-F238E27FC236}">
                <a16:creationId xmlns:a16="http://schemas.microsoft.com/office/drawing/2014/main" id="{8A9BBC3B-63C0-4C5C-9210-33A0F1A013F8}"/>
              </a:ext>
            </a:extLst>
          </p:cNvPr>
          <p:cNvSpPr/>
          <p:nvPr/>
        </p:nvSpPr>
        <p:spPr>
          <a:xfrm>
            <a:off x="4716388" y="2630801"/>
            <a:ext cx="254995" cy="254995"/>
          </a:xfrm>
          <a:prstGeom prst="ellipse">
            <a:avLst/>
          </a:prstGeom>
          <a:solidFill>
            <a:srgbClr val="5B9BD5">
              <a:hueOff val="-482677"/>
              <a:lumOff val="-10796"/>
            </a:srgbClr>
          </a:solidFill>
          <a:ln w="12700">
            <a:solidFill>
              <a:sysClr val="windowText" lastClr="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65" name="Circle">
            <a:extLst>
              <a:ext uri="{FF2B5EF4-FFF2-40B4-BE49-F238E27FC236}">
                <a16:creationId xmlns:a16="http://schemas.microsoft.com/office/drawing/2014/main" id="{510462BE-63B7-4276-8421-E15EB7E01B53}"/>
              </a:ext>
            </a:extLst>
          </p:cNvPr>
          <p:cNvSpPr/>
          <p:nvPr/>
        </p:nvSpPr>
        <p:spPr>
          <a:xfrm>
            <a:off x="1675346" y="1067501"/>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6" name="Rectangle 65">
            <a:extLst>
              <a:ext uri="{FF2B5EF4-FFF2-40B4-BE49-F238E27FC236}">
                <a16:creationId xmlns:a16="http://schemas.microsoft.com/office/drawing/2014/main" id="{E4143CDB-E701-4AC3-9607-0B8438344B28}"/>
              </a:ext>
            </a:extLst>
          </p:cNvPr>
          <p:cNvSpPr/>
          <p:nvPr/>
        </p:nvSpPr>
        <p:spPr>
          <a:xfrm>
            <a:off x="4840377" y="2123293"/>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8" name="Rectangle 67">
            <a:extLst>
              <a:ext uri="{FF2B5EF4-FFF2-40B4-BE49-F238E27FC236}">
                <a16:creationId xmlns:a16="http://schemas.microsoft.com/office/drawing/2014/main" id="{24BCB3D5-C438-4571-B46F-44EC5C2CAB6A}"/>
              </a:ext>
            </a:extLst>
          </p:cNvPr>
          <p:cNvSpPr/>
          <p:nvPr/>
        </p:nvSpPr>
        <p:spPr>
          <a:xfrm>
            <a:off x="4233716" y="2366620"/>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9" name="Rectangle 68">
            <a:extLst>
              <a:ext uri="{FF2B5EF4-FFF2-40B4-BE49-F238E27FC236}">
                <a16:creationId xmlns:a16="http://schemas.microsoft.com/office/drawing/2014/main" id="{BB44D4EF-3C3D-4A1D-B895-C35B075A1973}"/>
              </a:ext>
            </a:extLst>
          </p:cNvPr>
          <p:cNvSpPr/>
          <p:nvPr/>
        </p:nvSpPr>
        <p:spPr>
          <a:xfrm>
            <a:off x="4628538" y="2871394"/>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70" name="Rectangle 69">
            <a:extLst>
              <a:ext uri="{FF2B5EF4-FFF2-40B4-BE49-F238E27FC236}">
                <a16:creationId xmlns:a16="http://schemas.microsoft.com/office/drawing/2014/main" id="{7EF30EA8-FF4A-4641-A25B-DA5335A60878}"/>
              </a:ext>
            </a:extLst>
          </p:cNvPr>
          <p:cNvSpPr/>
          <p:nvPr/>
        </p:nvSpPr>
        <p:spPr>
          <a:xfrm>
            <a:off x="5047613" y="2919803"/>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71" name="Rectangle 70">
            <a:extLst>
              <a:ext uri="{FF2B5EF4-FFF2-40B4-BE49-F238E27FC236}">
                <a16:creationId xmlns:a16="http://schemas.microsoft.com/office/drawing/2014/main" id="{5BF455DC-212C-43D8-9855-3F775894A266}"/>
              </a:ext>
            </a:extLst>
          </p:cNvPr>
          <p:cNvSpPr/>
          <p:nvPr/>
        </p:nvSpPr>
        <p:spPr>
          <a:xfrm>
            <a:off x="4950215" y="2452204"/>
            <a:ext cx="287258"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6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6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72" name="Rectangle 71">
            <a:extLst>
              <a:ext uri="{FF2B5EF4-FFF2-40B4-BE49-F238E27FC236}">
                <a16:creationId xmlns:a16="http://schemas.microsoft.com/office/drawing/2014/main" id="{A9FA66BA-13B0-44AA-B740-17D6AA107059}"/>
              </a:ext>
            </a:extLst>
          </p:cNvPr>
          <p:cNvSpPr/>
          <p:nvPr/>
        </p:nvSpPr>
        <p:spPr>
          <a:xfrm>
            <a:off x="4286144" y="2789161"/>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73" name="Rectangle 72">
            <a:extLst>
              <a:ext uri="{FF2B5EF4-FFF2-40B4-BE49-F238E27FC236}">
                <a16:creationId xmlns:a16="http://schemas.microsoft.com/office/drawing/2014/main" id="{4CE1B4B0-2C83-4832-8BDC-FE7C4D09C4E7}"/>
              </a:ext>
            </a:extLst>
          </p:cNvPr>
          <p:cNvSpPr/>
          <p:nvPr/>
        </p:nvSpPr>
        <p:spPr>
          <a:xfrm>
            <a:off x="4400485" y="2056555"/>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86" name="TextBox 85"/>
          <p:cNvSpPr txBox="1"/>
          <p:nvPr/>
        </p:nvSpPr>
        <p:spPr>
          <a:xfrm>
            <a:off x="2646230" y="5768697"/>
            <a:ext cx="1865746" cy="523220"/>
          </a:xfrm>
          <a:prstGeom prst="rect">
            <a:avLst/>
          </a:prstGeom>
          <a:noFill/>
        </p:spPr>
        <p:txBody>
          <a:bodyPr wrap="square" rtlCol="0">
            <a:spAutoFit/>
          </a:bodyPr>
          <a:lstStyle/>
          <a:p>
            <a:pPr algn="ctr"/>
            <a:r>
              <a:rPr lang="en-AU" sz="2800" dirty="0">
                <a:solidFill>
                  <a:schemeClr val="tx1">
                    <a:lumMod val="65000"/>
                    <a:lumOff val="35000"/>
                  </a:schemeClr>
                </a:solidFill>
                <a:latin typeface="+mj-lt"/>
              </a:rPr>
              <a:t>Trait 1</a:t>
            </a:r>
            <a:endParaRPr lang="en-AU" dirty="0">
              <a:solidFill>
                <a:schemeClr val="tx1">
                  <a:lumMod val="65000"/>
                  <a:lumOff val="35000"/>
                </a:schemeClr>
              </a:solidFill>
              <a:latin typeface="+mj-lt"/>
            </a:endParaRPr>
          </a:p>
        </p:txBody>
      </p:sp>
      <p:sp>
        <p:nvSpPr>
          <p:cNvPr id="87" name="TextBox 86"/>
          <p:cNvSpPr txBox="1"/>
          <p:nvPr/>
        </p:nvSpPr>
        <p:spPr>
          <a:xfrm rot="16200000">
            <a:off x="-430201" y="2806449"/>
            <a:ext cx="1865746" cy="523220"/>
          </a:xfrm>
          <a:prstGeom prst="rect">
            <a:avLst/>
          </a:prstGeom>
          <a:noFill/>
        </p:spPr>
        <p:txBody>
          <a:bodyPr wrap="square" rtlCol="0">
            <a:spAutoFit/>
          </a:bodyPr>
          <a:lstStyle/>
          <a:p>
            <a:pPr algn="ctr"/>
            <a:r>
              <a:rPr lang="en-AU" sz="2800" dirty="0">
                <a:solidFill>
                  <a:schemeClr val="tx1">
                    <a:lumMod val="65000"/>
                    <a:lumOff val="35000"/>
                  </a:schemeClr>
                </a:solidFill>
                <a:latin typeface="+mj-lt"/>
              </a:rPr>
              <a:t>Trait 2</a:t>
            </a:r>
            <a:endParaRPr lang="en-AU" dirty="0">
              <a:solidFill>
                <a:schemeClr val="tx1">
                  <a:lumMod val="65000"/>
                  <a:lumOff val="35000"/>
                </a:schemeClr>
              </a:solidFill>
              <a:latin typeface="+mj-lt"/>
            </a:endParaRPr>
          </a:p>
        </p:txBody>
      </p:sp>
      <p:sp>
        <p:nvSpPr>
          <p:cNvPr id="2" name="TextBox 1"/>
          <p:cNvSpPr txBox="1"/>
          <p:nvPr/>
        </p:nvSpPr>
        <p:spPr>
          <a:xfrm>
            <a:off x="7719258" y="326005"/>
            <a:ext cx="2993636" cy="584775"/>
          </a:xfrm>
          <a:prstGeom prst="rect">
            <a:avLst/>
          </a:prstGeom>
          <a:noFill/>
        </p:spPr>
        <p:txBody>
          <a:bodyPr wrap="square" rtlCol="0">
            <a:spAutoFit/>
          </a:bodyPr>
          <a:lstStyle/>
          <a:p>
            <a:pPr algn="ctr"/>
            <a:r>
              <a:rPr lang="en-AU" sz="3200" dirty="0">
                <a:solidFill>
                  <a:srgbClr val="00B0F0"/>
                </a:solidFill>
              </a:rPr>
              <a:t>House-of-Cards</a:t>
            </a:r>
            <a:endParaRPr lang="en-AU" dirty="0">
              <a:solidFill>
                <a:srgbClr val="00B0F0"/>
              </a:solidFill>
            </a:endParaRPr>
          </a:p>
        </p:txBody>
      </p:sp>
      <p:sp>
        <p:nvSpPr>
          <p:cNvPr id="46" name="TextBox 45"/>
          <p:cNvSpPr txBox="1"/>
          <p:nvPr/>
        </p:nvSpPr>
        <p:spPr>
          <a:xfrm>
            <a:off x="8214247" y="5299354"/>
            <a:ext cx="2138076" cy="584775"/>
          </a:xfrm>
          <a:prstGeom prst="rect">
            <a:avLst/>
          </a:prstGeom>
          <a:noFill/>
        </p:spPr>
        <p:txBody>
          <a:bodyPr wrap="square" rtlCol="0">
            <a:spAutoFit/>
          </a:bodyPr>
          <a:lstStyle/>
          <a:p>
            <a:pPr algn="ctr"/>
            <a:r>
              <a:rPr lang="en-AU" sz="3200" dirty="0">
                <a:latin typeface="+mj-lt"/>
              </a:rPr>
              <a:t>Trait 1</a:t>
            </a:r>
            <a:endParaRPr lang="en-AU" dirty="0">
              <a:latin typeface="+mj-lt"/>
            </a:endParaRPr>
          </a:p>
        </p:txBody>
      </p:sp>
      <p:sp>
        <p:nvSpPr>
          <p:cNvPr id="47" name="TextBox 46"/>
          <p:cNvSpPr txBox="1"/>
          <p:nvPr/>
        </p:nvSpPr>
        <p:spPr>
          <a:xfrm rot="16200000">
            <a:off x="5576371" y="2773101"/>
            <a:ext cx="2138076" cy="584775"/>
          </a:xfrm>
          <a:prstGeom prst="rect">
            <a:avLst/>
          </a:prstGeom>
          <a:noFill/>
        </p:spPr>
        <p:txBody>
          <a:bodyPr wrap="square" rtlCol="0">
            <a:spAutoFit/>
          </a:bodyPr>
          <a:lstStyle/>
          <a:p>
            <a:pPr algn="ctr"/>
            <a:r>
              <a:rPr lang="en-AU" sz="3200" dirty="0">
                <a:latin typeface="+mj-lt"/>
              </a:rPr>
              <a:t>Trait 2</a:t>
            </a:r>
            <a:endParaRPr lang="en-AU" dirty="0">
              <a:latin typeface="+mj-lt"/>
            </a:endParaRPr>
          </a:p>
        </p:txBody>
      </p:sp>
    </p:spTree>
    <p:extLst>
      <p:ext uri="{BB962C8B-B14F-4D97-AF65-F5344CB8AC3E}">
        <p14:creationId xmlns:p14="http://schemas.microsoft.com/office/powerpoint/2010/main" val="22644397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Rectangle 127">
            <a:extLst>
              <a:ext uri="{FF2B5EF4-FFF2-40B4-BE49-F238E27FC236}">
                <a16:creationId xmlns:a16="http://schemas.microsoft.com/office/drawing/2014/main" id="{2EBDDD1E-FB7D-4E06-BF72-0313895297F4}"/>
              </a:ext>
            </a:extLst>
          </p:cNvPr>
          <p:cNvSpPr/>
          <p:nvPr/>
        </p:nvSpPr>
        <p:spPr>
          <a:xfrm>
            <a:off x="7054850" y="979453"/>
            <a:ext cx="4324350" cy="4324350"/>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30" name="Group 129">
            <a:extLst>
              <a:ext uri="{FF2B5EF4-FFF2-40B4-BE49-F238E27FC236}">
                <a16:creationId xmlns:a16="http://schemas.microsoft.com/office/drawing/2014/main" id="{1EF1F1F4-821E-4EF7-8701-D1643CEF98BC}"/>
              </a:ext>
            </a:extLst>
          </p:cNvPr>
          <p:cNvGrpSpPr/>
          <p:nvPr/>
        </p:nvGrpSpPr>
        <p:grpSpPr>
          <a:xfrm>
            <a:off x="7188547" y="1046365"/>
            <a:ext cx="1884574" cy="1884574"/>
            <a:chOff x="1445485" y="1126028"/>
            <a:chExt cx="1884574" cy="1884574"/>
          </a:xfrm>
        </p:grpSpPr>
        <p:sp>
          <p:nvSpPr>
            <p:cNvPr id="131" name="Oval 130">
              <a:extLst>
                <a:ext uri="{FF2B5EF4-FFF2-40B4-BE49-F238E27FC236}">
                  <a16:creationId xmlns:a16="http://schemas.microsoft.com/office/drawing/2014/main" id="{CB34093E-73C6-4807-AAB6-80C9162344E0}"/>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2" name="Straight Arrow Connector 131">
              <a:extLst>
                <a:ext uri="{FF2B5EF4-FFF2-40B4-BE49-F238E27FC236}">
                  <a16:creationId xmlns:a16="http://schemas.microsoft.com/office/drawing/2014/main" id="{95280DB4-BDEC-49BE-81FF-206826585094}"/>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4D85750-91D1-4B56-9DBF-6A085059A724}"/>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3AE19128-9C9C-409B-84D1-3250D8BEBB1E}"/>
              </a:ext>
            </a:extLst>
          </p:cNvPr>
          <p:cNvGrpSpPr/>
          <p:nvPr/>
        </p:nvGrpSpPr>
        <p:grpSpPr>
          <a:xfrm rot="20197074">
            <a:off x="9222109" y="1678021"/>
            <a:ext cx="1884574" cy="1884574"/>
            <a:chOff x="1445485" y="1126028"/>
            <a:chExt cx="1884574" cy="1884574"/>
          </a:xfrm>
        </p:grpSpPr>
        <p:sp>
          <p:nvSpPr>
            <p:cNvPr id="135" name="Oval 134">
              <a:extLst>
                <a:ext uri="{FF2B5EF4-FFF2-40B4-BE49-F238E27FC236}">
                  <a16:creationId xmlns:a16="http://schemas.microsoft.com/office/drawing/2014/main" id="{B6F01004-BFD1-46A4-9479-903846E016C3}"/>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6" name="Straight Arrow Connector 135">
              <a:extLst>
                <a:ext uri="{FF2B5EF4-FFF2-40B4-BE49-F238E27FC236}">
                  <a16:creationId xmlns:a16="http://schemas.microsoft.com/office/drawing/2014/main" id="{837E56A1-64EA-4085-A360-D049A4852FAE}"/>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4C66899E-848C-42DA-BB33-892D16B6F3F3}"/>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32F8821A-D596-4FBE-9632-ACBEE26C7875}"/>
              </a:ext>
            </a:extLst>
          </p:cNvPr>
          <p:cNvGrpSpPr/>
          <p:nvPr/>
        </p:nvGrpSpPr>
        <p:grpSpPr>
          <a:xfrm rot="18832498">
            <a:off x="8119725" y="2556036"/>
            <a:ext cx="1884574" cy="1884574"/>
            <a:chOff x="1445485" y="1126028"/>
            <a:chExt cx="1884574" cy="1884574"/>
          </a:xfrm>
        </p:grpSpPr>
        <p:sp>
          <p:nvSpPr>
            <p:cNvPr id="139" name="Oval 138">
              <a:extLst>
                <a:ext uri="{FF2B5EF4-FFF2-40B4-BE49-F238E27FC236}">
                  <a16:creationId xmlns:a16="http://schemas.microsoft.com/office/drawing/2014/main" id="{6E3DE6E3-B71F-4316-AEAA-59FF186752A9}"/>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40" name="Straight Arrow Connector 139">
              <a:extLst>
                <a:ext uri="{FF2B5EF4-FFF2-40B4-BE49-F238E27FC236}">
                  <a16:creationId xmlns:a16="http://schemas.microsoft.com/office/drawing/2014/main" id="{C35B2330-1444-45DD-998D-C8D81D123CA6}"/>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3FF73458-1F75-42D4-8774-1C5E1765AB54}"/>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7" name="Group 206">
            <a:extLst>
              <a:ext uri="{FF2B5EF4-FFF2-40B4-BE49-F238E27FC236}">
                <a16:creationId xmlns:a16="http://schemas.microsoft.com/office/drawing/2014/main" id="{01E17852-C5A5-44EA-A7F8-3D69C1950A95}"/>
              </a:ext>
            </a:extLst>
          </p:cNvPr>
          <p:cNvGrpSpPr/>
          <p:nvPr/>
        </p:nvGrpSpPr>
        <p:grpSpPr>
          <a:xfrm rot="16586833">
            <a:off x="7119675" y="3249379"/>
            <a:ext cx="1884574" cy="1884574"/>
            <a:chOff x="1445485" y="1126028"/>
            <a:chExt cx="1884574" cy="1884574"/>
          </a:xfrm>
        </p:grpSpPr>
        <p:sp>
          <p:nvSpPr>
            <p:cNvPr id="209" name="Oval 208">
              <a:extLst>
                <a:ext uri="{FF2B5EF4-FFF2-40B4-BE49-F238E27FC236}">
                  <a16:creationId xmlns:a16="http://schemas.microsoft.com/office/drawing/2014/main" id="{73CC29D1-0AA3-4C5A-AA49-A2130C6A23C8}"/>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10" name="Straight Arrow Connector 209">
              <a:extLst>
                <a:ext uri="{FF2B5EF4-FFF2-40B4-BE49-F238E27FC236}">
                  <a16:creationId xmlns:a16="http://schemas.microsoft.com/office/drawing/2014/main" id="{8C32411A-CC6B-48B6-A0AB-8609304C4ED7}"/>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A4CB03ED-5963-444A-AD46-C615763CF146}"/>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2" name="Group 211">
            <a:extLst>
              <a:ext uri="{FF2B5EF4-FFF2-40B4-BE49-F238E27FC236}">
                <a16:creationId xmlns:a16="http://schemas.microsoft.com/office/drawing/2014/main" id="{AB7E176E-997B-41B0-8A49-B9DBFFA58CF1}"/>
              </a:ext>
            </a:extLst>
          </p:cNvPr>
          <p:cNvGrpSpPr/>
          <p:nvPr/>
        </p:nvGrpSpPr>
        <p:grpSpPr>
          <a:xfrm rot="16586833">
            <a:off x="9334147" y="3204243"/>
            <a:ext cx="1884574" cy="1884574"/>
            <a:chOff x="1445485" y="1126028"/>
            <a:chExt cx="1884574" cy="1884574"/>
          </a:xfrm>
        </p:grpSpPr>
        <p:sp>
          <p:nvSpPr>
            <p:cNvPr id="213" name="Oval 212">
              <a:extLst>
                <a:ext uri="{FF2B5EF4-FFF2-40B4-BE49-F238E27FC236}">
                  <a16:creationId xmlns:a16="http://schemas.microsoft.com/office/drawing/2014/main" id="{60A7CDC9-9C2C-4F24-8D6A-AFC7EA1CCD5A}"/>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14" name="Straight Arrow Connector 213">
              <a:extLst>
                <a:ext uri="{FF2B5EF4-FFF2-40B4-BE49-F238E27FC236}">
                  <a16:creationId xmlns:a16="http://schemas.microsoft.com/office/drawing/2014/main" id="{9696F05F-890A-4268-A32B-189EADE40C49}"/>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D930117C-1697-4C38-9F52-A828B2A9E8C5}"/>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67" name="Group 66"/>
          <p:cNvGrpSpPr/>
          <p:nvPr/>
        </p:nvGrpSpPr>
        <p:grpSpPr>
          <a:xfrm>
            <a:off x="237099" y="622570"/>
            <a:ext cx="5779331" cy="5669347"/>
            <a:chOff x="237099" y="622570"/>
            <a:chExt cx="5779331" cy="5669347"/>
          </a:xfrm>
        </p:grpSpPr>
        <p:sp>
          <p:nvSpPr>
            <p:cNvPr id="185" name="Circle">
              <a:extLst>
                <a:ext uri="{FF2B5EF4-FFF2-40B4-BE49-F238E27FC236}">
                  <a16:creationId xmlns:a16="http://schemas.microsoft.com/office/drawing/2014/main" id="{58B09903-E371-473B-890E-108EF2FCEE9D}"/>
                </a:ext>
              </a:extLst>
            </p:cNvPr>
            <p:cNvSpPr/>
            <p:nvPr/>
          </p:nvSpPr>
          <p:spPr>
            <a:xfrm>
              <a:off x="983544" y="622570"/>
              <a:ext cx="5032886" cy="5038115"/>
            </a:xfrm>
            <a:prstGeom prst="ellipse">
              <a:avLst/>
            </a:prstGeom>
            <a:solidFill>
              <a:srgbClr val="EBEBEB"/>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186" name="Circle">
              <a:extLst>
                <a:ext uri="{FF2B5EF4-FFF2-40B4-BE49-F238E27FC236}">
                  <a16:creationId xmlns:a16="http://schemas.microsoft.com/office/drawing/2014/main" id="{56FA6BAA-0BDD-430A-80BD-19F6AFECD920}"/>
                </a:ext>
              </a:extLst>
            </p:cNvPr>
            <p:cNvSpPr/>
            <p:nvPr/>
          </p:nvSpPr>
          <p:spPr>
            <a:xfrm>
              <a:off x="2288624" y="1437123"/>
              <a:ext cx="3409009" cy="3409008"/>
            </a:xfrm>
            <a:prstGeom prst="ellipse">
              <a:avLst/>
            </a:prstGeom>
            <a:solidFill>
              <a:srgbClr val="929292"/>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187" name="Circle">
              <a:extLst>
                <a:ext uri="{FF2B5EF4-FFF2-40B4-BE49-F238E27FC236}">
                  <a16:creationId xmlns:a16="http://schemas.microsoft.com/office/drawing/2014/main" id="{0D90869C-1C9F-4966-8B64-02CAC54C0D70}"/>
                </a:ext>
              </a:extLst>
            </p:cNvPr>
            <p:cNvSpPr/>
            <p:nvPr/>
          </p:nvSpPr>
          <p:spPr>
            <a:xfrm>
              <a:off x="3312350" y="1778996"/>
              <a:ext cx="2196484" cy="2196485"/>
            </a:xfrm>
            <a:prstGeom prst="ellipse">
              <a:avLst/>
            </a:prstGeom>
            <a:solidFill>
              <a:srgbClr val="5E5E5E"/>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189" name="Circle">
              <a:extLst>
                <a:ext uri="{FF2B5EF4-FFF2-40B4-BE49-F238E27FC236}">
                  <a16:creationId xmlns:a16="http://schemas.microsoft.com/office/drawing/2014/main" id="{2CE4DF51-CF44-43C7-99A9-80365F94AD7E}"/>
                </a:ext>
              </a:extLst>
            </p:cNvPr>
            <p:cNvSpPr/>
            <p:nvPr/>
          </p:nvSpPr>
          <p:spPr>
            <a:xfrm>
              <a:off x="4378476" y="2296852"/>
              <a:ext cx="922893" cy="922893"/>
            </a:xfrm>
            <a:prstGeom prst="ellipse">
              <a:avLst/>
            </a:prstGeom>
            <a:solidFill>
              <a:srgbClr val="000000"/>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190" name="Circle">
              <a:extLst>
                <a:ext uri="{FF2B5EF4-FFF2-40B4-BE49-F238E27FC236}">
                  <a16:creationId xmlns:a16="http://schemas.microsoft.com/office/drawing/2014/main" id="{8A9BBC3B-63C0-4C5C-9210-33A0F1A013F8}"/>
                </a:ext>
              </a:extLst>
            </p:cNvPr>
            <p:cNvSpPr/>
            <p:nvPr/>
          </p:nvSpPr>
          <p:spPr>
            <a:xfrm>
              <a:off x="4712425" y="2630801"/>
              <a:ext cx="254995" cy="254995"/>
            </a:xfrm>
            <a:prstGeom prst="ellipse">
              <a:avLst/>
            </a:prstGeom>
            <a:solidFill>
              <a:srgbClr val="5B9BD5">
                <a:hueOff val="-482677"/>
                <a:lumOff val="-10796"/>
              </a:srgbClr>
            </a:solidFill>
            <a:ln w="12700">
              <a:solidFill>
                <a:sysClr val="windowText" lastClr="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191" name="Circle">
              <a:extLst>
                <a:ext uri="{FF2B5EF4-FFF2-40B4-BE49-F238E27FC236}">
                  <a16:creationId xmlns:a16="http://schemas.microsoft.com/office/drawing/2014/main" id="{510462BE-63B7-4276-8421-E15EB7E01B53}"/>
                </a:ext>
              </a:extLst>
            </p:cNvPr>
            <p:cNvSpPr/>
            <p:nvPr/>
          </p:nvSpPr>
          <p:spPr>
            <a:xfrm>
              <a:off x="1671382" y="1067501"/>
              <a:ext cx="4151901"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192" name="Rectangle 191">
              <a:extLst>
                <a:ext uri="{FF2B5EF4-FFF2-40B4-BE49-F238E27FC236}">
                  <a16:creationId xmlns:a16="http://schemas.microsoft.com/office/drawing/2014/main" id="{1FBB1AE6-8E3A-4A37-9577-4170ED921BAE}"/>
                </a:ext>
              </a:extLst>
            </p:cNvPr>
            <p:cNvSpPr/>
            <p:nvPr/>
          </p:nvSpPr>
          <p:spPr>
            <a:xfrm>
              <a:off x="3889883" y="1602678"/>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3" name="Rectangle 192">
              <a:extLst>
                <a:ext uri="{FF2B5EF4-FFF2-40B4-BE49-F238E27FC236}">
                  <a16:creationId xmlns:a16="http://schemas.microsoft.com/office/drawing/2014/main" id="{4146B17B-776F-40B1-ABD6-900E88244590}"/>
                </a:ext>
              </a:extLst>
            </p:cNvPr>
            <p:cNvSpPr/>
            <p:nvPr/>
          </p:nvSpPr>
          <p:spPr>
            <a:xfrm>
              <a:off x="3711468" y="1962654"/>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4" name="Rectangle 193">
              <a:extLst>
                <a:ext uri="{FF2B5EF4-FFF2-40B4-BE49-F238E27FC236}">
                  <a16:creationId xmlns:a16="http://schemas.microsoft.com/office/drawing/2014/main" id="{FFA9C380-7E36-435D-8AB8-EB2DFA9B6272}"/>
                </a:ext>
              </a:extLst>
            </p:cNvPr>
            <p:cNvSpPr/>
            <p:nvPr/>
          </p:nvSpPr>
          <p:spPr>
            <a:xfrm>
              <a:off x="2895803" y="2241221"/>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5" name="Rectangle 194">
              <a:extLst>
                <a:ext uri="{FF2B5EF4-FFF2-40B4-BE49-F238E27FC236}">
                  <a16:creationId xmlns:a16="http://schemas.microsoft.com/office/drawing/2014/main" id="{A6BE03BB-F366-4F03-865F-4F75FD0E8A12}"/>
                </a:ext>
              </a:extLst>
            </p:cNvPr>
            <p:cNvSpPr/>
            <p:nvPr/>
          </p:nvSpPr>
          <p:spPr>
            <a:xfrm>
              <a:off x="4309749" y="3032337"/>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6" name="Rectangle 195">
              <a:extLst>
                <a:ext uri="{FF2B5EF4-FFF2-40B4-BE49-F238E27FC236}">
                  <a16:creationId xmlns:a16="http://schemas.microsoft.com/office/drawing/2014/main" id="{DD931609-4C01-491F-B997-41B962E55712}"/>
                </a:ext>
              </a:extLst>
            </p:cNvPr>
            <p:cNvSpPr/>
            <p:nvPr/>
          </p:nvSpPr>
          <p:spPr>
            <a:xfrm>
              <a:off x="3555015" y="2885796"/>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7" name="Rectangle 196">
              <a:extLst>
                <a:ext uri="{FF2B5EF4-FFF2-40B4-BE49-F238E27FC236}">
                  <a16:creationId xmlns:a16="http://schemas.microsoft.com/office/drawing/2014/main" id="{714E1D76-F811-47D6-82E7-F755FF7746A0}"/>
                </a:ext>
              </a:extLst>
            </p:cNvPr>
            <p:cNvSpPr/>
            <p:nvPr/>
          </p:nvSpPr>
          <p:spPr>
            <a:xfrm>
              <a:off x="3843087" y="2597452"/>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8" name="Rectangle 197">
              <a:extLst>
                <a:ext uri="{FF2B5EF4-FFF2-40B4-BE49-F238E27FC236}">
                  <a16:creationId xmlns:a16="http://schemas.microsoft.com/office/drawing/2014/main" id="{3920038E-5C25-4C0B-A2BD-2F2A2581F0A5}"/>
                </a:ext>
              </a:extLst>
            </p:cNvPr>
            <p:cNvSpPr/>
            <p:nvPr/>
          </p:nvSpPr>
          <p:spPr>
            <a:xfrm>
              <a:off x="3359413" y="3555110"/>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9" name="Rectangle 198">
              <a:extLst>
                <a:ext uri="{FF2B5EF4-FFF2-40B4-BE49-F238E27FC236}">
                  <a16:creationId xmlns:a16="http://schemas.microsoft.com/office/drawing/2014/main" id="{48F7ACD7-A954-4221-8235-A08064223C8F}"/>
                </a:ext>
              </a:extLst>
            </p:cNvPr>
            <p:cNvSpPr/>
            <p:nvPr/>
          </p:nvSpPr>
          <p:spPr>
            <a:xfrm>
              <a:off x="4823791" y="2982567"/>
              <a:ext cx="287258"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6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0" name="Rectangle 199">
              <a:extLst>
                <a:ext uri="{FF2B5EF4-FFF2-40B4-BE49-F238E27FC236}">
                  <a16:creationId xmlns:a16="http://schemas.microsoft.com/office/drawing/2014/main" id="{728CEEC4-FE02-42D0-81EF-7AAF11DC8441}"/>
                </a:ext>
              </a:extLst>
            </p:cNvPr>
            <p:cNvSpPr/>
            <p:nvPr/>
          </p:nvSpPr>
          <p:spPr>
            <a:xfrm>
              <a:off x="4495285" y="2426893"/>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1" name="Rectangle 200">
              <a:extLst>
                <a:ext uri="{FF2B5EF4-FFF2-40B4-BE49-F238E27FC236}">
                  <a16:creationId xmlns:a16="http://schemas.microsoft.com/office/drawing/2014/main" id="{FF9D38A4-A72A-4C09-A609-C173C0FBDCB0}"/>
                </a:ext>
              </a:extLst>
            </p:cNvPr>
            <p:cNvSpPr/>
            <p:nvPr/>
          </p:nvSpPr>
          <p:spPr>
            <a:xfrm>
              <a:off x="4338832" y="3488520"/>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2" name="Rectangle 201">
              <a:extLst>
                <a:ext uri="{FF2B5EF4-FFF2-40B4-BE49-F238E27FC236}">
                  <a16:creationId xmlns:a16="http://schemas.microsoft.com/office/drawing/2014/main" id="{CBDDBDE5-1CAF-4AB7-9F5A-FA1358F60D46}"/>
                </a:ext>
              </a:extLst>
            </p:cNvPr>
            <p:cNvSpPr/>
            <p:nvPr/>
          </p:nvSpPr>
          <p:spPr>
            <a:xfrm>
              <a:off x="2688778" y="2758402"/>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3" name="Rectangle 202">
              <a:extLst>
                <a:ext uri="{FF2B5EF4-FFF2-40B4-BE49-F238E27FC236}">
                  <a16:creationId xmlns:a16="http://schemas.microsoft.com/office/drawing/2014/main" id="{F4A6C4A0-B858-49B1-86B6-006D5339C33E}"/>
                </a:ext>
              </a:extLst>
            </p:cNvPr>
            <p:cNvSpPr/>
            <p:nvPr/>
          </p:nvSpPr>
          <p:spPr>
            <a:xfrm>
              <a:off x="2744085" y="3526123"/>
              <a:ext cx="389850" cy="58477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32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32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4" name="Rectangle 203">
              <a:extLst>
                <a:ext uri="{FF2B5EF4-FFF2-40B4-BE49-F238E27FC236}">
                  <a16:creationId xmlns:a16="http://schemas.microsoft.com/office/drawing/2014/main" id="{6C623C62-67FA-444C-9488-62EB2AB0742B}"/>
                </a:ext>
              </a:extLst>
            </p:cNvPr>
            <p:cNvSpPr/>
            <p:nvPr/>
          </p:nvSpPr>
          <p:spPr>
            <a:xfrm>
              <a:off x="3921623" y="4086521"/>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5" name="TextBox 204"/>
            <p:cNvSpPr txBox="1"/>
            <p:nvPr/>
          </p:nvSpPr>
          <p:spPr>
            <a:xfrm>
              <a:off x="2642267" y="5768697"/>
              <a:ext cx="1865746" cy="523220"/>
            </a:xfrm>
            <a:prstGeom prst="rect">
              <a:avLst/>
            </a:prstGeom>
            <a:noFill/>
          </p:spPr>
          <p:txBody>
            <a:bodyPr wrap="square" rtlCol="0">
              <a:spAutoFit/>
            </a:bodyPr>
            <a:lstStyle/>
            <a:p>
              <a:pPr algn="ctr"/>
              <a:r>
                <a:rPr lang="en-AU" sz="2800" dirty="0">
                  <a:solidFill>
                    <a:schemeClr val="tx1">
                      <a:lumMod val="65000"/>
                      <a:lumOff val="35000"/>
                    </a:schemeClr>
                  </a:solidFill>
                  <a:latin typeface="+mj-lt"/>
                </a:rPr>
                <a:t>Trait 1</a:t>
              </a:r>
              <a:endParaRPr lang="en-AU" dirty="0">
                <a:solidFill>
                  <a:schemeClr val="tx1">
                    <a:lumMod val="65000"/>
                    <a:lumOff val="35000"/>
                  </a:schemeClr>
                </a:solidFill>
                <a:latin typeface="+mj-lt"/>
              </a:endParaRPr>
            </a:p>
          </p:txBody>
        </p:sp>
        <p:sp>
          <p:nvSpPr>
            <p:cNvPr id="206" name="TextBox 205"/>
            <p:cNvSpPr txBox="1"/>
            <p:nvPr/>
          </p:nvSpPr>
          <p:spPr>
            <a:xfrm rot="16200000">
              <a:off x="-434164" y="2806449"/>
              <a:ext cx="1865746" cy="523220"/>
            </a:xfrm>
            <a:prstGeom prst="rect">
              <a:avLst/>
            </a:prstGeom>
            <a:noFill/>
          </p:spPr>
          <p:txBody>
            <a:bodyPr wrap="square" rtlCol="0">
              <a:spAutoFit/>
            </a:bodyPr>
            <a:lstStyle/>
            <a:p>
              <a:pPr algn="ctr"/>
              <a:r>
                <a:rPr lang="en-AU" sz="2800" dirty="0">
                  <a:solidFill>
                    <a:schemeClr val="tx1">
                      <a:lumMod val="65000"/>
                      <a:lumOff val="35000"/>
                    </a:schemeClr>
                  </a:solidFill>
                  <a:latin typeface="+mj-lt"/>
                </a:rPr>
                <a:t>Trait 2</a:t>
              </a:r>
              <a:endParaRPr lang="en-AU" dirty="0">
                <a:solidFill>
                  <a:schemeClr val="tx1">
                    <a:lumMod val="65000"/>
                    <a:lumOff val="35000"/>
                  </a:schemeClr>
                </a:solidFill>
                <a:latin typeface="+mj-lt"/>
              </a:endParaRPr>
            </a:p>
          </p:txBody>
        </p:sp>
      </p:grpSp>
      <p:sp>
        <p:nvSpPr>
          <p:cNvPr id="62" name="Rectangle">
            <a:extLst>
              <a:ext uri="{FF2B5EF4-FFF2-40B4-BE49-F238E27FC236}">
                <a16:creationId xmlns:a16="http://schemas.microsoft.com/office/drawing/2014/main" id="{8958FECA-F5A5-4E11-A7A5-18EAA0FE5A33}"/>
              </a:ext>
            </a:extLst>
          </p:cNvPr>
          <p:cNvSpPr/>
          <p:nvPr/>
        </p:nvSpPr>
        <p:spPr>
          <a:xfrm>
            <a:off x="982278" y="549790"/>
            <a:ext cx="5038115" cy="5183675"/>
          </a:xfrm>
          <a:prstGeom prst="rect">
            <a:avLst/>
          </a:prstGeom>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6" name="Rectangle 65">
            <a:extLst>
              <a:ext uri="{FF2B5EF4-FFF2-40B4-BE49-F238E27FC236}">
                <a16:creationId xmlns:a16="http://schemas.microsoft.com/office/drawing/2014/main" id="{E4143CDB-E701-4AC3-9607-0B8438344B28}"/>
              </a:ext>
            </a:extLst>
          </p:cNvPr>
          <p:cNvSpPr/>
          <p:nvPr/>
        </p:nvSpPr>
        <p:spPr>
          <a:xfrm>
            <a:off x="4840377" y="2123293"/>
            <a:ext cx="184731"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141" name="Circle">
            <a:extLst>
              <a:ext uri="{FF2B5EF4-FFF2-40B4-BE49-F238E27FC236}">
                <a16:creationId xmlns:a16="http://schemas.microsoft.com/office/drawing/2014/main" id="{3C996158-691C-4062-8151-DE186CE59366}"/>
              </a:ext>
            </a:extLst>
          </p:cNvPr>
          <p:cNvSpPr/>
          <p:nvPr/>
        </p:nvSpPr>
        <p:spPr>
          <a:xfrm>
            <a:off x="4760816" y="4021542"/>
            <a:ext cx="254995" cy="254995"/>
          </a:xfrm>
          <a:prstGeom prst="ellipse">
            <a:avLst/>
          </a:prstGeom>
          <a:solidFill>
            <a:schemeClr val="accent1"/>
          </a:solidFill>
          <a:ln w="12700">
            <a:no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bg2">
                  <a:lumMod val="90000"/>
                </a:schemeClr>
              </a:solidFill>
            </a:endParaRPr>
          </a:p>
        </p:txBody>
      </p:sp>
      <p:sp>
        <p:nvSpPr>
          <p:cNvPr id="208" name="Circle">
            <a:extLst>
              <a:ext uri="{FF2B5EF4-FFF2-40B4-BE49-F238E27FC236}">
                <a16:creationId xmlns:a16="http://schemas.microsoft.com/office/drawing/2014/main" id="{3C996158-691C-4062-8151-DE186CE59366}"/>
              </a:ext>
            </a:extLst>
          </p:cNvPr>
          <p:cNvSpPr/>
          <p:nvPr/>
        </p:nvSpPr>
        <p:spPr>
          <a:xfrm>
            <a:off x="2703018" y="3335329"/>
            <a:ext cx="254995" cy="254995"/>
          </a:xfrm>
          <a:prstGeom prst="ellipse">
            <a:avLst/>
          </a:prstGeom>
          <a:solidFill>
            <a:schemeClr val="accent1"/>
          </a:solidFill>
          <a:ln w="12700">
            <a:no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bg2">
                  <a:lumMod val="90000"/>
                </a:schemeClr>
              </a:solidFill>
            </a:endParaRPr>
          </a:p>
        </p:txBody>
      </p:sp>
      <p:sp>
        <p:nvSpPr>
          <p:cNvPr id="2" name="TextBox 1"/>
          <p:cNvSpPr txBox="1"/>
          <p:nvPr/>
        </p:nvSpPr>
        <p:spPr>
          <a:xfrm>
            <a:off x="7719911" y="303207"/>
            <a:ext cx="2994228" cy="646331"/>
          </a:xfrm>
          <a:prstGeom prst="rect">
            <a:avLst/>
          </a:prstGeom>
          <a:noFill/>
        </p:spPr>
        <p:txBody>
          <a:bodyPr wrap="square" rtlCol="0">
            <a:spAutoFit/>
          </a:bodyPr>
          <a:lstStyle/>
          <a:p>
            <a:pPr algn="ctr"/>
            <a:r>
              <a:rPr lang="en-AU" sz="3600" dirty="0">
                <a:solidFill>
                  <a:srgbClr val="FF0000"/>
                </a:solidFill>
              </a:rPr>
              <a:t>Gaussian</a:t>
            </a:r>
          </a:p>
        </p:txBody>
      </p:sp>
      <p:sp>
        <p:nvSpPr>
          <p:cNvPr id="53" name="TextBox 52"/>
          <p:cNvSpPr txBox="1"/>
          <p:nvPr/>
        </p:nvSpPr>
        <p:spPr>
          <a:xfrm>
            <a:off x="8214247" y="5299354"/>
            <a:ext cx="2138076" cy="584775"/>
          </a:xfrm>
          <a:prstGeom prst="rect">
            <a:avLst/>
          </a:prstGeom>
          <a:noFill/>
        </p:spPr>
        <p:txBody>
          <a:bodyPr wrap="square" rtlCol="0">
            <a:spAutoFit/>
          </a:bodyPr>
          <a:lstStyle/>
          <a:p>
            <a:pPr algn="ctr"/>
            <a:r>
              <a:rPr lang="en-AU" sz="3200" dirty="0">
                <a:latin typeface="+mj-lt"/>
              </a:rPr>
              <a:t>Trait 1</a:t>
            </a:r>
            <a:endParaRPr lang="en-AU" dirty="0">
              <a:latin typeface="+mj-lt"/>
            </a:endParaRPr>
          </a:p>
        </p:txBody>
      </p:sp>
      <p:sp>
        <p:nvSpPr>
          <p:cNvPr id="54" name="TextBox 53"/>
          <p:cNvSpPr txBox="1"/>
          <p:nvPr/>
        </p:nvSpPr>
        <p:spPr>
          <a:xfrm rot="16200000">
            <a:off x="5576371" y="2773101"/>
            <a:ext cx="2138076" cy="584775"/>
          </a:xfrm>
          <a:prstGeom prst="rect">
            <a:avLst/>
          </a:prstGeom>
          <a:noFill/>
        </p:spPr>
        <p:txBody>
          <a:bodyPr wrap="square" rtlCol="0">
            <a:spAutoFit/>
          </a:bodyPr>
          <a:lstStyle/>
          <a:p>
            <a:pPr algn="ctr"/>
            <a:r>
              <a:rPr lang="en-AU" sz="3200" dirty="0">
                <a:latin typeface="+mj-lt"/>
              </a:rPr>
              <a:t>Trait 2</a:t>
            </a:r>
            <a:endParaRPr lang="en-AU" dirty="0">
              <a:latin typeface="+mj-lt"/>
            </a:endParaRPr>
          </a:p>
        </p:txBody>
      </p:sp>
    </p:spTree>
    <p:extLst>
      <p:ext uri="{BB962C8B-B14F-4D97-AF65-F5344CB8AC3E}">
        <p14:creationId xmlns:p14="http://schemas.microsoft.com/office/powerpoint/2010/main" val="663198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ircle">
            <a:extLst>
              <a:ext uri="{FF2B5EF4-FFF2-40B4-BE49-F238E27FC236}">
                <a16:creationId xmlns:a16="http://schemas.microsoft.com/office/drawing/2014/main" id="{58B09903-E371-473B-890E-108EF2FCEE9D}"/>
              </a:ext>
            </a:extLst>
          </p:cNvPr>
          <p:cNvSpPr/>
          <p:nvPr/>
        </p:nvSpPr>
        <p:spPr>
          <a:xfrm>
            <a:off x="1352188" y="577946"/>
            <a:ext cx="5038115" cy="5038115"/>
          </a:xfrm>
          <a:prstGeom prst="ellipse">
            <a:avLst/>
          </a:prstGeom>
          <a:solidFill>
            <a:srgbClr val="EBEBEB"/>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6" name="Circle">
            <a:extLst>
              <a:ext uri="{FF2B5EF4-FFF2-40B4-BE49-F238E27FC236}">
                <a16:creationId xmlns:a16="http://schemas.microsoft.com/office/drawing/2014/main" id="{56FA6BAA-0BDD-430A-80BD-19F6AFECD920}"/>
              </a:ext>
            </a:extLst>
          </p:cNvPr>
          <p:cNvSpPr/>
          <p:nvPr/>
        </p:nvSpPr>
        <p:spPr>
          <a:xfrm>
            <a:off x="2662497" y="1392499"/>
            <a:ext cx="3409009" cy="3409008"/>
          </a:xfrm>
          <a:prstGeom prst="ellipse">
            <a:avLst/>
          </a:prstGeom>
          <a:solidFill>
            <a:srgbClr val="929292"/>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7" name="Circle">
            <a:extLst>
              <a:ext uri="{FF2B5EF4-FFF2-40B4-BE49-F238E27FC236}">
                <a16:creationId xmlns:a16="http://schemas.microsoft.com/office/drawing/2014/main" id="{0D90869C-1C9F-4966-8B64-02CAC54C0D70}"/>
              </a:ext>
            </a:extLst>
          </p:cNvPr>
          <p:cNvSpPr/>
          <p:nvPr/>
        </p:nvSpPr>
        <p:spPr>
          <a:xfrm>
            <a:off x="3686223" y="1734372"/>
            <a:ext cx="2196484" cy="2196485"/>
          </a:xfrm>
          <a:prstGeom prst="ellipse">
            <a:avLst/>
          </a:prstGeom>
          <a:solidFill>
            <a:srgbClr val="5E5E5E"/>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8" name="Rectangle">
            <a:extLst>
              <a:ext uri="{FF2B5EF4-FFF2-40B4-BE49-F238E27FC236}">
                <a16:creationId xmlns:a16="http://schemas.microsoft.com/office/drawing/2014/main" id="{8958FECA-F5A5-4E11-A7A5-18EAA0FE5A33}"/>
              </a:ext>
            </a:extLst>
          </p:cNvPr>
          <p:cNvSpPr/>
          <p:nvPr/>
        </p:nvSpPr>
        <p:spPr>
          <a:xfrm>
            <a:off x="1352188" y="505166"/>
            <a:ext cx="5038115" cy="5183675"/>
          </a:xfrm>
          <a:prstGeom prst="rect">
            <a:avLst/>
          </a:prstGeom>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9" name="Circle">
            <a:extLst>
              <a:ext uri="{FF2B5EF4-FFF2-40B4-BE49-F238E27FC236}">
                <a16:creationId xmlns:a16="http://schemas.microsoft.com/office/drawing/2014/main" id="{2CE4DF51-CF44-43C7-99A9-80365F94AD7E}"/>
              </a:ext>
            </a:extLst>
          </p:cNvPr>
          <p:cNvSpPr/>
          <p:nvPr/>
        </p:nvSpPr>
        <p:spPr>
          <a:xfrm>
            <a:off x="4752349" y="2252228"/>
            <a:ext cx="922893" cy="922893"/>
          </a:xfrm>
          <a:prstGeom prst="ellipse">
            <a:avLst/>
          </a:prstGeom>
          <a:solidFill>
            <a:srgbClr val="000000"/>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rgbClr val="FFFF00"/>
              </a:solidFill>
            </a:endParaRPr>
          </a:p>
        </p:txBody>
      </p:sp>
      <p:sp>
        <p:nvSpPr>
          <p:cNvPr id="10" name="Circle">
            <a:extLst>
              <a:ext uri="{FF2B5EF4-FFF2-40B4-BE49-F238E27FC236}">
                <a16:creationId xmlns:a16="http://schemas.microsoft.com/office/drawing/2014/main" id="{8A9BBC3B-63C0-4C5C-9210-33A0F1A013F8}"/>
              </a:ext>
            </a:extLst>
          </p:cNvPr>
          <p:cNvSpPr/>
          <p:nvPr/>
        </p:nvSpPr>
        <p:spPr>
          <a:xfrm>
            <a:off x="5086298" y="2586177"/>
            <a:ext cx="254995" cy="254995"/>
          </a:xfrm>
          <a:prstGeom prst="ellipse">
            <a:avLst/>
          </a:prstGeom>
          <a:solidFill>
            <a:schemeClr val="bg2">
              <a:lumMod val="50000"/>
            </a:schemeClr>
          </a:solidFill>
          <a:ln w="12700">
            <a:solidFill>
              <a:schemeClr val="tx1"/>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tx1">
                  <a:lumMod val="65000"/>
                  <a:lumOff val="35000"/>
                </a:schemeClr>
              </a:solidFill>
            </a:endParaRPr>
          </a:p>
        </p:txBody>
      </p:sp>
      <p:sp>
        <p:nvSpPr>
          <p:cNvPr id="11" name="Circle">
            <a:extLst>
              <a:ext uri="{FF2B5EF4-FFF2-40B4-BE49-F238E27FC236}">
                <a16:creationId xmlns:a16="http://schemas.microsoft.com/office/drawing/2014/main" id="{510462BE-63B7-4276-8421-E15EB7E01B53}"/>
              </a:ext>
            </a:extLst>
          </p:cNvPr>
          <p:cNvSpPr/>
          <p:nvPr/>
        </p:nvSpPr>
        <p:spPr>
          <a:xfrm>
            <a:off x="1980295" y="1025209"/>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84" name="Freeform 83"/>
          <p:cNvSpPr/>
          <p:nvPr/>
        </p:nvSpPr>
        <p:spPr>
          <a:xfrm>
            <a:off x="3750417" y="1913381"/>
            <a:ext cx="2276670" cy="1856792"/>
          </a:xfrm>
          <a:custGeom>
            <a:avLst/>
            <a:gdLst>
              <a:gd name="connsiteX0" fmla="*/ 177282 w 2276670"/>
              <a:gd name="connsiteY0" fmla="*/ 1371600 h 1856792"/>
              <a:gd name="connsiteX1" fmla="*/ 0 w 2276670"/>
              <a:gd name="connsiteY1" fmla="*/ 1073020 h 1856792"/>
              <a:gd name="connsiteX2" fmla="*/ 251927 w 2276670"/>
              <a:gd name="connsiteY2" fmla="*/ 802433 h 1856792"/>
              <a:gd name="connsiteX3" fmla="*/ 317241 w 2276670"/>
              <a:gd name="connsiteY3" fmla="*/ 531845 h 1856792"/>
              <a:gd name="connsiteX4" fmla="*/ 606490 w 2276670"/>
              <a:gd name="connsiteY4" fmla="*/ 382555 h 1856792"/>
              <a:gd name="connsiteX5" fmla="*/ 746449 w 2276670"/>
              <a:gd name="connsiteY5" fmla="*/ 55984 h 1856792"/>
              <a:gd name="connsiteX6" fmla="*/ 1110343 w 2276670"/>
              <a:gd name="connsiteY6" fmla="*/ 0 h 1856792"/>
              <a:gd name="connsiteX7" fmla="*/ 1408923 w 2276670"/>
              <a:gd name="connsiteY7" fmla="*/ 195943 h 1856792"/>
              <a:gd name="connsiteX8" fmla="*/ 1903445 w 2276670"/>
              <a:gd name="connsiteY8" fmla="*/ 111967 h 1856792"/>
              <a:gd name="connsiteX9" fmla="*/ 1922106 w 2276670"/>
              <a:gd name="connsiteY9" fmla="*/ 522514 h 1856792"/>
              <a:gd name="connsiteX10" fmla="*/ 2276670 w 2276670"/>
              <a:gd name="connsiteY10" fmla="*/ 793102 h 1856792"/>
              <a:gd name="connsiteX11" fmla="*/ 2155372 w 2276670"/>
              <a:gd name="connsiteY11" fmla="*/ 1306286 h 1856792"/>
              <a:gd name="connsiteX12" fmla="*/ 1716833 w 2276670"/>
              <a:gd name="connsiteY12" fmla="*/ 1315616 h 1856792"/>
              <a:gd name="connsiteX13" fmla="*/ 1651519 w 2276670"/>
              <a:gd name="connsiteY13" fmla="*/ 1856792 h 1856792"/>
              <a:gd name="connsiteX14" fmla="*/ 1231641 w 2276670"/>
              <a:gd name="connsiteY14" fmla="*/ 1408922 h 1856792"/>
              <a:gd name="connsiteX15" fmla="*/ 989045 w 2276670"/>
              <a:gd name="connsiteY15" fmla="*/ 1772816 h 1856792"/>
              <a:gd name="connsiteX16" fmla="*/ 522514 w 2276670"/>
              <a:gd name="connsiteY16" fmla="*/ 1567543 h 185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670" h="1856792">
                <a:moveTo>
                  <a:pt x="177282" y="1371600"/>
                </a:moveTo>
                <a:lnTo>
                  <a:pt x="0" y="1073020"/>
                </a:lnTo>
                <a:lnTo>
                  <a:pt x="251927" y="802433"/>
                </a:lnTo>
                <a:lnTo>
                  <a:pt x="317241" y="531845"/>
                </a:lnTo>
                <a:lnTo>
                  <a:pt x="606490" y="382555"/>
                </a:lnTo>
                <a:lnTo>
                  <a:pt x="746449" y="55984"/>
                </a:lnTo>
                <a:lnTo>
                  <a:pt x="1110343" y="0"/>
                </a:lnTo>
                <a:lnTo>
                  <a:pt x="1408923" y="195943"/>
                </a:lnTo>
                <a:lnTo>
                  <a:pt x="1903445" y="111967"/>
                </a:lnTo>
                <a:lnTo>
                  <a:pt x="1922106" y="522514"/>
                </a:lnTo>
                <a:lnTo>
                  <a:pt x="2276670" y="793102"/>
                </a:lnTo>
                <a:lnTo>
                  <a:pt x="2155372" y="1306286"/>
                </a:lnTo>
                <a:lnTo>
                  <a:pt x="1716833" y="1315616"/>
                </a:lnTo>
                <a:lnTo>
                  <a:pt x="1651519" y="1856792"/>
                </a:lnTo>
                <a:lnTo>
                  <a:pt x="1231641" y="1408922"/>
                </a:lnTo>
                <a:lnTo>
                  <a:pt x="989045" y="1772816"/>
                </a:lnTo>
                <a:lnTo>
                  <a:pt x="522514" y="1567543"/>
                </a:lnTo>
              </a:path>
            </a:pathLst>
          </a:custGeom>
          <a:noFill/>
          <a:ln w="38100">
            <a:solidFill>
              <a:srgbClr val="FF0000"/>
            </a:solidFill>
            <a:prstDash val="dash"/>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Content Placeholder 2"/>
          <p:cNvSpPr txBox="1">
            <a:spLocks/>
          </p:cNvSpPr>
          <p:nvPr/>
        </p:nvSpPr>
        <p:spPr>
          <a:xfrm>
            <a:off x="6724252" y="1203409"/>
            <a:ext cx="4981426" cy="402336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AU" sz="4000" dirty="0">
                <a:solidFill>
                  <a:schemeClr val="tx1">
                    <a:lumMod val="65000"/>
                    <a:lumOff val="35000"/>
                  </a:schemeClr>
                </a:solidFill>
              </a:rPr>
              <a:t>Populations are often not well adapted.</a:t>
            </a:r>
          </a:p>
          <a:p>
            <a:endParaRPr lang="en-AU" sz="4000" dirty="0">
              <a:solidFill>
                <a:schemeClr val="tx1">
                  <a:lumMod val="65000"/>
                  <a:lumOff val="35000"/>
                </a:schemeClr>
              </a:solidFill>
            </a:endParaRPr>
          </a:p>
          <a:p>
            <a:r>
              <a:rPr lang="en-AU" sz="4000" dirty="0">
                <a:solidFill>
                  <a:schemeClr val="tx1">
                    <a:lumMod val="65000"/>
                    <a:lumOff val="35000"/>
                  </a:schemeClr>
                </a:solidFill>
              </a:rPr>
              <a:t>They stabilise at some distance away from a </a:t>
            </a:r>
            <a:r>
              <a:rPr lang="en-AU" sz="4000" b="1" dirty="0">
                <a:solidFill>
                  <a:schemeClr val="bg2">
                    <a:lumMod val="90000"/>
                  </a:schemeClr>
                </a:solidFill>
              </a:rPr>
              <a:t>phenotypic optimum</a:t>
            </a:r>
            <a:r>
              <a:rPr lang="en-AU" sz="3600" dirty="0">
                <a:solidFill>
                  <a:schemeClr val="tx1">
                    <a:lumMod val="65000"/>
                    <a:lumOff val="35000"/>
                  </a:schemeClr>
                </a:solidFill>
              </a:rPr>
              <a:t>.</a:t>
            </a:r>
            <a:endParaRPr lang="en-AU" b="1" dirty="0">
              <a:solidFill>
                <a:schemeClr val="accent1"/>
              </a:solidFill>
            </a:endParaRPr>
          </a:p>
        </p:txBody>
      </p:sp>
      <p:sp>
        <p:nvSpPr>
          <p:cNvPr id="2" name="TextBox 1"/>
          <p:cNvSpPr txBox="1"/>
          <p:nvPr/>
        </p:nvSpPr>
        <p:spPr>
          <a:xfrm>
            <a:off x="3065462" y="5698378"/>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1</a:t>
            </a:r>
          </a:p>
        </p:txBody>
      </p:sp>
      <p:sp>
        <p:nvSpPr>
          <p:cNvPr id="25" name="TextBox 24"/>
          <p:cNvSpPr txBox="1"/>
          <p:nvPr/>
        </p:nvSpPr>
        <p:spPr>
          <a:xfrm rot="16200000">
            <a:off x="-80833" y="2653496"/>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2</a:t>
            </a:r>
          </a:p>
        </p:txBody>
      </p:sp>
    </p:spTree>
    <p:extLst>
      <p:ext uri="{BB962C8B-B14F-4D97-AF65-F5344CB8AC3E}">
        <p14:creationId xmlns:p14="http://schemas.microsoft.com/office/powerpoint/2010/main" val="19007423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solidFill>
                  <a:schemeClr val="tx1">
                    <a:lumMod val="65000"/>
                    <a:lumOff val="35000"/>
                  </a:schemeClr>
                </a:solidFill>
              </a:rPr>
              <a:t>Future Directions</a:t>
            </a:r>
          </a:p>
        </p:txBody>
      </p:sp>
      <p:sp>
        <p:nvSpPr>
          <p:cNvPr id="3" name="Content Placeholder 2"/>
          <p:cNvSpPr>
            <a:spLocks noGrp="1"/>
          </p:cNvSpPr>
          <p:nvPr>
            <p:ph idx="1"/>
          </p:nvPr>
        </p:nvSpPr>
        <p:spPr>
          <a:xfrm>
            <a:off x="1097280" y="1845734"/>
            <a:ext cx="5463941" cy="4023360"/>
          </a:xfrm>
        </p:spPr>
        <p:txBody>
          <a:bodyPr>
            <a:noAutofit/>
          </a:bodyPr>
          <a:lstStyle/>
          <a:p>
            <a:r>
              <a:rPr lang="en-AU" sz="3200" dirty="0">
                <a:solidFill>
                  <a:schemeClr val="tx1">
                    <a:lumMod val="65000"/>
                    <a:lumOff val="35000"/>
                  </a:schemeClr>
                </a:solidFill>
              </a:rPr>
              <a:t>More parameterisation</a:t>
            </a:r>
          </a:p>
          <a:p>
            <a:pPr lvl="1"/>
            <a:r>
              <a:rPr lang="en-AU" sz="2800" dirty="0">
                <a:solidFill>
                  <a:schemeClr val="tx1">
                    <a:lumMod val="65000"/>
                    <a:lumOff val="35000"/>
                  </a:schemeClr>
                </a:solidFill>
              </a:rPr>
              <a:t>Population size</a:t>
            </a:r>
          </a:p>
          <a:p>
            <a:pPr lvl="1"/>
            <a:r>
              <a:rPr lang="en-AU" sz="2800" dirty="0">
                <a:solidFill>
                  <a:schemeClr val="tx1">
                    <a:lumMod val="65000"/>
                    <a:lumOff val="35000"/>
                  </a:schemeClr>
                </a:solidFill>
              </a:rPr>
              <a:t>Fitness differences between traits</a:t>
            </a:r>
          </a:p>
          <a:p>
            <a:pPr lvl="1"/>
            <a:r>
              <a:rPr lang="en-AU" sz="2800" dirty="0">
                <a:solidFill>
                  <a:schemeClr val="tx1">
                    <a:lumMod val="65000"/>
                    <a:lumOff val="35000"/>
                  </a:schemeClr>
                </a:solidFill>
              </a:rPr>
              <a:t>Number of loci</a:t>
            </a:r>
          </a:p>
        </p:txBody>
      </p:sp>
      <p:pic>
        <p:nvPicPr>
          <p:cNvPr id="5"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0327" y="286603"/>
            <a:ext cx="6222667" cy="5981700"/>
          </a:xfrm>
          <a:prstGeom prst="rect">
            <a:avLst/>
          </a:prstGeom>
        </p:spPr>
      </p:pic>
      <p:sp>
        <p:nvSpPr>
          <p:cNvPr id="6" name="TextBox 5"/>
          <p:cNvSpPr txBox="1"/>
          <p:nvPr/>
        </p:nvSpPr>
        <p:spPr>
          <a:xfrm rot="16200000">
            <a:off x="5664981" y="2819682"/>
            <a:ext cx="2228193" cy="369332"/>
          </a:xfrm>
          <a:prstGeom prst="rect">
            <a:avLst/>
          </a:prstGeom>
          <a:noFill/>
        </p:spPr>
        <p:txBody>
          <a:bodyPr wrap="square" rtlCol="0">
            <a:spAutoFit/>
          </a:bodyPr>
          <a:lstStyle/>
          <a:p>
            <a:pPr algn="ctr"/>
            <a:r>
              <a:rPr lang="en-AU" dirty="0"/>
              <a:t>Parameter 1</a:t>
            </a:r>
          </a:p>
        </p:txBody>
      </p:sp>
      <p:sp>
        <p:nvSpPr>
          <p:cNvPr id="7" name="TextBox 6"/>
          <p:cNvSpPr txBox="1"/>
          <p:nvPr/>
        </p:nvSpPr>
        <p:spPr>
          <a:xfrm rot="1436649">
            <a:off x="7220513" y="5492633"/>
            <a:ext cx="2228193" cy="369332"/>
          </a:xfrm>
          <a:prstGeom prst="rect">
            <a:avLst/>
          </a:prstGeom>
          <a:noFill/>
        </p:spPr>
        <p:txBody>
          <a:bodyPr wrap="square" rtlCol="0">
            <a:spAutoFit/>
          </a:bodyPr>
          <a:lstStyle/>
          <a:p>
            <a:pPr algn="ctr"/>
            <a:r>
              <a:rPr lang="en-AU" dirty="0"/>
              <a:t>Parameter 2</a:t>
            </a:r>
          </a:p>
        </p:txBody>
      </p:sp>
      <p:sp>
        <p:nvSpPr>
          <p:cNvPr id="8" name="TextBox 7"/>
          <p:cNvSpPr txBox="1"/>
          <p:nvPr/>
        </p:nvSpPr>
        <p:spPr>
          <a:xfrm rot="19545135">
            <a:off x="10187004" y="5304007"/>
            <a:ext cx="2228193" cy="369332"/>
          </a:xfrm>
          <a:prstGeom prst="rect">
            <a:avLst/>
          </a:prstGeom>
          <a:noFill/>
        </p:spPr>
        <p:txBody>
          <a:bodyPr wrap="square" rtlCol="0">
            <a:spAutoFit/>
          </a:bodyPr>
          <a:lstStyle/>
          <a:p>
            <a:pPr algn="ctr"/>
            <a:r>
              <a:rPr lang="en-AU" dirty="0"/>
              <a:t>Parameter 3</a:t>
            </a:r>
          </a:p>
        </p:txBody>
      </p:sp>
    </p:spTree>
    <p:extLst>
      <p:ext uri="{BB962C8B-B14F-4D97-AF65-F5344CB8AC3E}">
        <p14:creationId xmlns:p14="http://schemas.microsoft.com/office/powerpoint/2010/main" val="4177484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Questions?</a:t>
            </a:r>
          </a:p>
        </p:txBody>
      </p:sp>
      <p:sp>
        <p:nvSpPr>
          <p:cNvPr id="4" name="TextBox 3">
            <a:extLst>
              <a:ext uri="{FF2B5EF4-FFF2-40B4-BE49-F238E27FC236}">
                <a16:creationId xmlns:a16="http://schemas.microsoft.com/office/drawing/2014/main" id="{EE297CCF-D31D-E148-855A-E2ADE095211D}"/>
              </a:ext>
            </a:extLst>
          </p:cNvPr>
          <p:cNvSpPr txBox="1"/>
          <p:nvPr/>
        </p:nvSpPr>
        <p:spPr>
          <a:xfrm>
            <a:off x="5764735" y="1894752"/>
            <a:ext cx="5824082" cy="3293209"/>
          </a:xfrm>
          <a:prstGeom prst="rect">
            <a:avLst/>
          </a:prstGeom>
          <a:noFill/>
        </p:spPr>
        <p:txBody>
          <a:bodyPr wrap="square" rtlCol="0">
            <a:spAutoFit/>
          </a:bodyPr>
          <a:lstStyle/>
          <a:p>
            <a:r>
              <a:rPr lang="en-AU" sz="4000" b="1" dirty="0">
                <a:solidFill>
                  <a:schemeClr val="tx1">
                    <a:lumMod val="75000"/>
                    <a:lumOff val="25000"/>
                  </a:schemeClr>
                </a:solidFill>
              </a:rPr>
              <a:t>Acknowledgements</a:t>
            </a:r>
          </a:p>
          <a:p>
            <a:r>
              <a:rPr lang="en-AU" sz="2800" dirty="0">
                <a:solidFill>
                  <a:schemeClr val="tx1">
                    <a:lumMod val="75000"/>
                    <a:lumOff val="25000"/>
                  </a:schemeClr>
                </a:solidFill>
              </a:rPr>
              <a:t>Daniel Ortiz-Barrientos</a:t>
            </a:r>
          </a:p>
          <a:p>
            <a:r>
              <a:rPr lang="en-AU" sz="2800" dirty="0">
                <a:solidFill>
                  <a:schemeClr val="tx1">
                    <a:lumMod val="75000"/>
                    <a:lumOff val="25000"/>
                  </a:schemeClr>
                </a:solidFill>
              </a:rPr>
              <a:t>Jan Engelstaedter</a:t>
            </a:r>
          </a:p>
          <a:p>
            <a:r>
              <a:rPr lang="en-AU" sz="2800" dirty="0">
                <a:solidFill>
                  <a:schemeClr val="tx1">
                    <a:lumMod val="75000"/>
                    <a:lumOff val="25000"/>
                  </a:schemeClr>
                </a:solidFill>
              </a:rPr>
              <a:t>Maddie James</a:t>
            </a:r>
          </a:p>
          <a:p>
            <a:r>
              <a:rPr lang="en-AU" sz="2800" dirty="0">
                <a:solidFill>
                  <a:schemeClr val="tx1">
                    <a:lumMod val="75000"/>
                    <a:lumOff val="25000"/>
                  </a:schemeClr>
                </a:solidFill>
              </a:rPr>
              <a:t>Zoe Broad</a:t>
            </a:r>
          </a:p>
          <a:p>
            <a:r>
              <a:rPr lang="en-AU" sz="2800" dirty="0">
                <a:solidFill>
                  <a:schemeClr val="tx1">
                    <a:lumMod val="75000"/>
                    <a:lumOff val="25000"/>
                  </a:schemeClr>
                </a:solidFill>
              </a:rPr>
              <a:t>Everyone in the OB Lab</a:t>
            </a:r>
          </a:p>
          <a:p>
            <a:r>
              <a:rPr lang="en-AU" sz="2800" dirty="0">
                <a:solidFill>
                  <a:schemeClr val="tx1">
                    <a:lumMod val="75000"/>
                    <a:lumOff val="25000"/>
                  </a:schemeClr>
                </a:solidFill>
              </a:rPr>
              <a:t>Australian Research Council</a:t>
            </a:r>
          </a:p>
        </p:txBody>
      </p:sp>
      <p:pic>
        <p:nvPicPr>
          <p:cNvPr id="5" name="Picture 4">
            <a:extLst>
              <a:ext uri="{FF2B5EF4-FFF2-40B4-BE49-F238E27FC236}">
                <a16:creationId xmlns:a16="http://schemas.microsoft.com/office/drawing/2014/main" id="{8E7E88D2-E805-DF44-A899-A8CBC2764D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056" y="1877818"/>
            <a:ext cx="4686300" cy="4051300"/>
          </a:xfrm>
          <a:prstGeom prst="rect">
            <a:avLst/>
          </a:prstGeom>
        </p:spPr>
      </p:pic>
      <p:sp>
        <p:nvSpPr>
          <p:cNvPr id="3" name="TextBox 2"/>
          <p:cNvSpPr txBox="1"/>
          <p:nvPr/>
        </p:nvSpPr>
        <p:spPr>
          <a:xfrm>
            <a:off x="5538806" y="1737360"/>
            <a:ext cx="163099" cy="369332"/>
          </a:xfrm>
          <a:prstGeom prst="rect">
            <a:avLst/>
          </a:prstGeom>
          <a:noFill/>
        </p:spPr>
        <p:txBody>
          <a:bodyPr wrap="square" rtlCol="0">
            <a:spAutoFit/>
          </a:bodyPr>
          <a:lstStyle/>
          <a:p>
            <a:r>
              <a:rPr lang="en-AU" dirty="0"/>
              <a:t>1</a:t>
            </a:r>
          </a:p>
        </p:txBody>
      </p:sp>
      <p:sp>
        <p:nvSpPr>
          <p:cNvPr id="6" name="TextBox 5">
            <a:extLst>
              <a:ext uri="{FF2B5EF4-FFF2-40B4-BE49-F238E27FC236}">
                <a16:creationId xmlns:a16="http://schemas.microsoft.com/office/drawing/2014/main" id="{941AFA5B-8E99-48D0-9BEC-714E9B05496A}"/>
              </a:ext>
            </a:extLst>
          </p:cNvPr>
          <p:cNvSpPr txBox="1"/>
          <p:nvPr/>
        </p:nvSpPr>
        <p:spPr>
          <a:xfrm>
            <a:off x="6626711" y="6476104"/>
            <a:ext cx="5565289" cy="276999"/>
          </a:xfrm>
          <a:prstGeom prst="rect">
            <a:avLst/>
          </a:prstGeom>
          <a:noFill/>
        </p:spPr>
        <p:txBody>
          <a:bodyPr wrap="square" rtlCol="0">
            <a:spAutoFit/>
          </a:bodyPr>
          <a:lstStyle/>
          <a:p>
            <a:r>
              <a:rPr lang="en-US" sz="1200" dirty="0"/>
              <a:t>1 Walter et al. (2020) New Phytol, 226: 326-344. https://doi.org/10.1111/nph.16434</a:t>
            </a:r>
          </a:p>
        </p:txBody>
      </p:sp>
    </p:spTree>
    <p:extLst>
      <p:ext uri="{BB962C8B-B14F-4D97-AF65-F5344CB8AC3E}">
        <p14:creationId xmlns:p14="http://schemas.microsoft.com/office/powerpoint/2010/main" val="7906800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51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Drift Barrier</a:t>
            </a:r>
          </a:p>
        </p:txBody>
      </p:sp>
      <p:sp>
        <p:nvSpPr>
          <p:cNvPr id="3" name="Content Placeholder 2"/>
          <p:cNvSpPr>
            <a:spLocks noGrp="1"/>
          </p:cNvSpPr>
          <p:nvPr>
            <p:ph idx="1"/>
          </p:nvPr>
        </p:nvSpPr>
        <p:spPr>
          <a:xfrm>
            <a:off x="1097280" y="1845734"/>
            <a:ext cx="5796396" cy="4023360"/>
          </a:xfrm>
        </p:spPr>
        <p:txBody>
          <a:bodyPr>
            <a:normAutofit/>
          </a:bodyPr>
          <a:lstStyle/>
          <a:p>
            <a:r>
              <a:rPr lang="en-AU" sz="2800" dirty="0">
                <a:solidFill>
                  <a:schemeClr val="tx1">
                    <a:lumMod val="65000"/>
                    <a:lumOff val="35000"/>
                  </a:schemeClr>
                </a:solidFill>
              </a:rPr>
              <a:t>Genetic drift reduces the </a:t>
            </a:r>
            <a:r>
              <a:rPr lang="en-AU" sz="2800" b="1" dirty="0">
                <a:solidFill>
                  <a:schemeClr val="accent1"/>
                </a:solidFill>
              </a:rPr>
              <a:t>efficiency of selection.</a:t>
            </a:r>
          </a:p>
          <a:p>
            <a:r>
              <a:rPr lang="en-AU" sz="2800" dirty="0">
                <a:solidFill>
                  <a:schemeClr val="tx1">
                    <a:lumMod val="65000"/>
                    <a:lumOff val="35000"/>
                  </a:schemeClr>
                </a:solidFill>
              </a:rPr>
              <a:t>When drift at a locus &gt; selection, a </a:t>
            </a:r>
            <a:r>
              <a:rPr lang="en-AU" sz="2800" b="1" dirty="0">
                <a:solidFill>
                  <a:schemeClr val="accent1"/>
                </a:solidFill>
              </a:rPr>
              <a:t>drift barrier</a:t>
            </a:r>
            <a:r>
              <a:rPr lang="en-AU" sz="2800" dirty="0">
                <a:solidFill>
                  <a:schemeClr val="tx1">
                    <a:lumMod val="65000"/>
                    <a:lumOff val="35000"/>
                  </a:schemeClr>
                </a:solidFill>
              </a:rPr>
              <a:t> is formed.</a:t>
            </a:r>
          </a:p>
          <a:p>
            <a:r>
              <a:rPr lang="en-AU" sz="2800" dirty="0">
                <a:solidFill>
                  <a:schemeClr val="tx1">
                    <a:lumMod val="65000"/>
                    <a:lumOff val="35000"/>
                  </a:schemeClr>
                </a:solidFill>
              </a:rPr>
              <a:t>Selection is often </a:t>
            </a:r>
            <a:r>
              <a:rPr lang="en-AU" sz="2800" b="1" dirty="0">
                <a:solidFill>
                  <a:schemeClr val="accent1"/>
                </a:solidFill>
              </a:rPr>
              <a:t>weak at individual loci</a:t>
            </a:r>
            <a:r>
              <a:rPr lang="en-AU" sz="2800" dirty="0">
                <a:solidFill>
                  <a:schemeClr val="tx1">
                    <a:lumMod val="65000"/>
                    <a:lumOff val="35000"/>
                  </a:schemeClr>
                </a:solidFill>
              </a:rPr>
              <a:t> in quantitative traits.</a:t>
            </a:r>
          </a:p>
          <a:p>
            <a:r>
              <a:rPr lang="en-AU" sz="2800" dirty="0">
                <a:solidFill>
                  <a:schemeClr val="tx1">
                    <a:lumMod val="65000"/>
                    <a:lumOff val="35000"/>
                  </a:schemeClr>
                </a:solidFill>
              </a:rPr>
              <a:t>Drift overcomes selection at individual loci, </a:t>
            </a:r>
            <a:r>
              <a:rPr lang="en-AU" sz="2800" b="1" dirty="0">
                <a:solidFill>
                  <a:schemeClr val="accent1"/>
                </a:solidFill>
              </a:rPr>
              <a:t>impeding adaptation.</a:t>
            </a:r>
          </a:p>
          <a:p>
            <a:endParaRPr lang="en-AU" dirty="0"/>
          </a:p>
        </p:txBody>
      </p:sp>
      <p:pic>
        <p:nvPicPr>
          <p:cNvPr id="4" name="Picture 3">
            <a:extLst>
              <a:ext uri="{FF2B5EF4-FFF2-40B4-BE49-F238E27FC236}">
                <a16:creationId xmlns:a16="http://schemas.microsoft.com/office/drawing/2014/main" id="{63D6BA5F-906B-46F9-960B-D1277271DADF}"/>
              </a:ext>
            </a:extLst>
          </p:cNvPr>
          <p:cNvPicPr>
            <a:picLocks noChangeAspect="1"/>
          </p:cNvPicPr>
          <p:nvPr/>
        </p:nvPicPr>
        <p:blipFill rotWithShape="1">
          <a:blip r:embed="rId3">
            <a:extLst>
              <a:ext uri="{28A0092B-C50C-407E-A947-70E740481C1C}">
                <a14:useLocalDpi xmlns:a14="http://schemas.microsoft.com/office/drawing/2010/main" val="0"/>
              </a:ext>
            </a:extLst>
          </a:blip>
          <a:srcRect l="338" t="3296" r="51046" b="4078"/>
          <a:stretch/>
        </p:blipFill>
        <p:spPr>
          <a:xfrm>
            <a:off x="7111581" y="1261700"/>
            <a:ext cx="4743450" cy="4607394"/>
          </a:xfrm>
          <a:prstGeom prst="rect">
            <a:avLst/>
          </a:prstGeom>
        </p:spPr>
      </p:pic>
      <p:grpSp>
        <p:nvGrpSpPr>
          <p:cNvPr id="5" name="Group 4">
            <a:extLst>
              <a:ext uri="{FF2B5EF4-FFF2-40B4-BE49-F238E27FC236}">
                <a16:creationId xmlns:a16="http://schemas.microsoft.com/office/drawing/2014/main" id="{194A5F3D-CA7C-41BC-B5F6-F03CADD719D1}"/>
              </a:ext>
            </a:extLst>
          </p:cNvPr>
          <p:cNvGrpSpPr/>
          <p:nvPr/>
        </p:nvGrpSpPr>
        <p:grpSpPr>
          <a:xfrm>
            <a:off x="8335543" y="5280492"/>
            <a:ext cx="3013495" cy="315808"/>
            <a:chOff x="4719638" y="3289332"/>
            <a:chExt cx="3013495" cy="618612"/>
          </a:xfrm>
        </p:grpSpPr>
        <p:cxnSp>
          <p:nvCxnSpPr>
            <p:cNvPr id="6" name="Straight Arrow Connector 5">
              <a:extLst>
                <a:ext uri="{FF2B5EF4-FFF2-40B4-BE49-F238E27FC236}">
                  <a16:creationId xmlns:a16="http://schemas.microsoft.com/office/drawing/2014/main" id="{194107F4-A906-41B1-9686-E31C85BCF203}"/>
                </a:ext>
              </a:extLst>
            </p:cNvPr>
            <p:cNvCxnSpPr/>
            <p:nvPr/>
          </p:nvCxnSpPr>
          <p:spPr>
            <a:xfrm>
              <a:off x="4719638" y="3289333"/>
              <a:ext cx="0" cy="613849"/>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5DF207F-AF7D-4F90-8DAC-641BBFACB51C}"/>
                </a:ext>
              </a:extLst>
            </p:cNvPr>
            <p:cNvCxnSpPr/>
            <p:nvPr/>
          </p:nvCxnSpPr>
          <p:spPr>
            <a:xfrm>
              <a:off x="5143501" y="3294095"/>
              <a:ext cx="0" cy="613849"/>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D0E03DB-DC25-4F19-8650-A62A5164AD52}"/>
                </a:ext>
              </a:extLst>
            </p:cNvPr>
            <p:cNvCxnSpPr/>
            <p:nvPr/>
          </p:nvCxnSpPr>
          <p:spPr>
            <a:xfrm>
              <a:off x="5576888" y="3289332"/>
              <a:ext cx="0" cy="613849"/>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551DBBF-5FE4-417C-8006-0E685F24BA57}"/>
                </a:ext>
              </a:extLst>
            </p:cNvPr>
            <p:cNvCxnSpPr/>
            <p:nvPr/>
          </p:nvCxnSpPr>
          <p:spPr>
            <a:xfrm>
              <a:off x="5995988" y="3289333"/>
              <a:ext cx="0" cy="613849"/>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1434AE7-F04F-444F-8C0C-109ED2DDF2E1}"/>
                </a:ext>
              </a:extLst>
            </p:cNvPr>
            <p:cNvCxnSpPr/>
            <p:nvPr/>
          </p:nvCxnSpPr>
          <p:spPr>
            <a:xfrm>
              <a:off x="6419851" y="3294095"/>
              <a:ext cx="0" cy="613849"/>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6724F6D-6A28-4C86-B780-BA079A41C149}"/>
                </a:ext>
              </a:extLst>
            </p:cNvPr>
            <p:cNvCxnSpPr/>
            <p:nvPr/>
          </p:nvCxnSpPr>
          <p:spPr>
            <a:xfrm>
              <a:off x="6853238" y="3289332"/>
              <a:ext cx="0" cy="613849"/>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D5440AE-E41D-4228-8B93-4A0DD0B9EEC2}"/>
                </a:ext>
              </a:extLst>
            </p:cNvPr>
            <p:cNvCxnSpPr/>
            <p:nvPr/>
          </p:nvCxnSpPr>
          <p:spPr>
            <a:xfrm>
              <a:off x="7309270" y="3289333"/>
              <a:ext cx="0" cy="613849"/>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858EB83-9D0F-4081-B893-22EAF355B9AB}"/>
                </a:ext>
              </a:extLst>
            </p:cNvPr>
            <p:cNvCxnSpPr/>
            <p:nvPr/>
          </p:nvCxnSpPr>
          <p:spPr>
            <a:xfrm>
              <a:off x="7733133" y="3294095"/>
              <a:ext cx="0" cy="613849"/>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46033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chart, diagram&#10;&#10;Description automatically generated">
            <a:extLst>
              <a:ext uri="{FF2B5EF4-FFF2-40B4-BE49-F238E27FC236}">
                <a16:creationId xmlns:a16="http://schemas.microsoft.com/office/drawing/2014/main" id="{996B055D-41F5-47B5-8D06-D60C47A64C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143000"/>
            <a:ext cx="12192000" cy="4572000"/>
          </a:xfrm>
          <a:prstGeom prst="rect">
            <a:avLst/>
          </a:prstGeom>
        </p:spPr>
      </p:pic>
    </p:spTree>
    <p:extLst>
      <p:ext uri="{BB962C8B-B14F-4D97-AF65-F5344CB8AC3E}">
        <p14:creationId xmlns:p14="http://schemas.microsoft.com/office/powerpoint/2010/main" val="1978146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ircle">
            <a:extLst>
              <a:ext uri="{FF2B5EF4-FFF2-40B4-BE49-F238E27FC236}">
                <a16:creationId xmlns:a16="http://schemas.microsoft.com/office/drawing/2014/main" id="{58B09903-E371-473B-890E-108EF2FCEE9D}"/>
              </a:ext>
            </a:extLst>
          </p:cNvPr>
          <p:cNvSpPr/>
          <p:nvPr/>
        </p:nvSpPr>
        <p:spPr>
          <a:xfrm>
            <a:off x="1352188" y="577946"/>
            <a:ext cx="5038115" cy="5038115"/>
          </a:xfrm>
          <a:prstGeom prst="ellipse">
            <a:avLst/>
          </a:prstGeom>
          <a:solidFill>
            <a:srgbClr val="EBEBEB"/>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6" name="Circle">
            <a:extLst>
              <a:ext uri="{FF2B5EF4-FFF2-40B4-BE49-F238E27FC236}">
                <a16:creationId xmlns:a16="http://schemas.microsoft.com/office/drawing/2014/main" id="{56FA6BAA-0BDD-430A-80BD-19F6AFECD920}"/>
              </a:ext>
            </a:extLst>
          </p:cNvPr>
          <p:cNvSpPr/>
          <p:nvPr/>
        </p:nvSpPr>
        <p:spPr>
          <a:xfrm>
            <a:off x="2662497" y="1392499"/>
            <a:ext cx="3409009" cy="3409008"/>
          </a:xfrm>
          <a:prstGeom prst="ellipse">
            <a:avLst/>
          </a:prstGeom>
          <a:solidFill>
            <a:srgbClr val="929292"/>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7" name="Circle">
            <a:extLst>
              <a:ext uri="{FF2B5EF4-FFF2-40B4-BE49-F238E27FC236}">
                <a16:creationId xmlns:a16="http://schemas.microsoft.com/office/drawing/2014/main" id="{0D90869C-1C9F-4966-8B64-02CAC54C0D70}"/>
              </a:ext>
            </a:extLst>
          </p:cNvPr>
          <p:cNvSpPr/>
          <p:nvPr/>
        </p:nvSpPr>
        <p:spPr>
          <a:xfrm>
            <a:off x="3686223" y="1734372"/>
            <a:ext cx="2196484" cy="2196485"/>
          </a:xfrm>
          <a:prstGeom prst="ellipse">
            <a:avLst/>
          </a:prstGeom>
          <a:solidFill>
            <a:srgbClr val="5E5E5E"/>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8" name="Rectangle">
            <a:extLst>
              <a:ext uri="{FF2B5EF4-FFF2-40B4-BE49-F238E27FC236}">
                <a16:creationId xmlns:a16="http://schemas.microsoft.com/office/drawing/2014/main" id="{8958FECA-F5A5-4E11-A7A5-18EAA0FE5A33}"/>
              </a:ext>
            </a:extLst>
          </p:cNvPr>
          <p:cNvSpPr/>
          <p:nvPr/>
        </p:nvSpPr>
        <p:spPr>
          <a:xfrm>
            <a:off x="1352188" y="505166"/>
            <a:ext cx="5038115" cy="5183675"/>
          </a:xfrm>
          <a:prstGeom prst="rect">
            <a:avLst/>
          </a:prstGeom>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9" name="Circle">
            <a:extLst>
              <a:ext uri="{FF2B5EF4-FFF2-40B4-BE49-F238E27FC236}">
                <a16:creationId xmlns:a16="http://schemas.microsoft.com/office/drawing/2014/main" id="{2CE4DF51-CF44-43C7-99A9-80365F94AD7E}"/>
              </a:ext>
            </a:extLst>
          </p:cNvPr>
          <p:cNvSpPr/>
          <p:nvPr/>
        </p:nvSpPr>
        <p:spPr>
          <a:xfrm>
            <a:off x="4752349" y="2252228"/>
            <a:ext cx="922893" cy="922893"/>
          </a:xfrm>
          <a:prstGeom prst="ellipse">
            <a:avLst/>
          </a:prstGeom>
          <a:solidFill>
            <a:srgbClr val="000000"/>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rgbClr val="FFFF00"/>
              </a:solidFill>
            </a:endParaRPr>
          </a:p>
        </p:txBody>
      </p:sp>
      <p:sp>
        <p:nvSpPr>
          <p:cNvPr id="10" name="Circle">
            <a:extLst>
              <a:ext uri="{FF2B5EF4-FFF2-40B4-BE49-F238E27FC236}">
                <a16:creationId xmlns:a16="http://schemas.microsoft.com/office/drawing/2014/main" id="{8A9BBC3B-63C0-4C5C-9210-33A0F1A013F8}"/>
              </a:ext>
            </a:extLst>
          </p:cNvPr>
          <p:cNvSpPr/>
          <p:nvPr/>
        </p:nvSpPr>
        <p:spPr>
          <a:xfrm>
            <a:off x="5086298" y="2586177"/>
            <a:ext cx="254995" cy="254995"/>
          </a:xfrm>
          <a:prstGeom prst="ellipse">
            <a:avLst/>
          </a:prstGeom>
          <a:solidFill>
            <a:schemeClr val="bg2">
              <a:lumMod val="50000"/>
            </a:schemeClr>
          </a:solidFill>
          <a:ln w="12700">
            <a:solidFill>
              <a:schemeClr val="tx1"/>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tx1">
                  <a:lumMod val="65000"/>
                  <a:lumOff val="35000"/>
                </a:schemeClr>
              </a:solidFill>
            </a:endParaRPr>
          </a:p>
        </p:txBody>
      </p:sp>
      <p:sp>
        <p:nvSpPr>
          <p:cNvPr id="11" name="Circle">
            <a:extLst>
              <a:ext uri="{FF2B5EF4-FFF2-40B4-BE49-F238E27FC236}">
                <a16:creationId xmlns:a16="http://schemas.microsoft.com/office/drawing/2014/main" id="{510462BE-63B7-4276-8421-E15EB7E01B53}"/>
              </a:ext>
            </a:extLst>
          </p:cNvPr>
          <p:cNvSpPr/>
          <p:nvPr/>
        </p:nvSpPr>
        <p:spPr>
          <a:xfrm>
            <a:off x="1980295" y="1025209"/>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84" name="Freeform 83"/>
          <p:cNvSpPr/>
          <p:nvPr/>
        </p:nvSpPr>
        <p:spPr>
          <a:xfrm>
            <a:off x="3750417" y="1913381"/>
            <a:ext cx="2276670" cy="1856792"/>
          </a:xfrm>
          <a:custGeom>
            <a:avLst/>
            <a:gdLst>
              <a:gd name="connsiteX0" fmla="*/ 177282 w 2276670"/>
              <a:gd name="connsiteY0" fmla="*/ 1371600 h 1856792"/>
              <a:gd name="connsiteX1" fmla="*/ 0 w 2276670"/>
              <a:gd name="connsiteY1" fmla="*/ 1073020 h 1856792"/>
              <a:gd name="connsiteX2" fmla="*/ 251927 w 2276670"/>
              <a:gd name="connsiteY2" fmla="*/ 802433 h 1856792"/>
              <a:gd name="connsiteX3" fmla="*/ 317241 w 2276670"/>
              <a:gd name="connsiteY3" fmla="*/ 531845 h 1856792"/>
              <a:gd name="connsiteX4" fmla="*/ 606490 w 2276670"/>
              <a:gd name="connsiteY4" fmla="*/ 382555 h 1856792"/>
              <a:gd name="connsiteX5" fmla="*/ 746449 w 2276670"/>
              <a:gd name="connsiteY5" fmla="*/ 55984 h 1856792"/>
              <a:gd name="connsiteX6" fmla="*/ 1110343 w 2276670"/>
              <a:gd name="connsiteY6" fmla="*/ 0 h 1856792"/>
              <a:gd name="connsiteX7" fmla="*/ 1408923 w 2276670"/>
              <a:gd name="connsiteY7" fmla="*/ 195943 h 1856792"/>
              <a:gd name="connsiteX8" fmla="*/ 1903445 w 2276670"/>
              <a:gd name="connsiteY8" fmla="*/ 111967 h 1856792"/>
              <a:gd name="connsiteX9" fmla="*/ 1922106 w 2276670"/>
              <a:gd name="connsiteY9" fmla="*/ 522514 h 1856792"/>
              <a:gd name="connsiteX10" fmla="*/ 2276670 w 2276670"/>
              <a:gd name="connsiteY10" fmla="*/ 793102 h 1856792"/>
              <a:gd name="connsiteX11" fmla="*/ 2155372 w 2276670"/>
              <a:gd name="connsiteY11" fmla="*/ 1306286 h 1856792"/>
              <a:gd name="connsiteX12" fmla="*/ 1716833 w 2276670"/>
              <a:gd name="connsiteY12" fmla="*/ 1315616 h 1856792"/>
              <a:gd name="connsiteX13" fmla="*/ 1651519 w 2276670"/>
              <a:gd name="connsiteY13" fmla="*/ 1856792 h 1856792"/>
              <a:gd name="connsiteX14" fmla="*/ 1231641 w 2276670"/>
              <a:gd name="connsiteY14" fmla="*/ 1408922 h 1856792"/>
              <a:gd name="connsiteX15" fmla="*/ 989045 w 2276670"/>
              <a:gd name="connsiteY15" fmla="*/ 1772816 h 1856792"/>
              <a:gd name="connsiteX16" fmla="*/ 522514 w 2276670"/>
              <a:gd name="connsiteY16" fmla="*/ 1567543 h 185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670" h="1856792">
                <a:moveTo>
                  <a:pt x="177282" y="1371600"/>
                </a:moveTo>
                <a:lnTo>
                  <a:pt x="0" y="1073020"/>
                </a:lnTo>
                <a:lnTo>
                  <a:pt x="251927" y="802433"/>
                </a:lnTo>
                <a:lnTo>
                  <a:pt x="317241" y="531845"/>
                </a:lnTo>
                <a:lnTo>
                  <a:pt x="606490" y="382555"/>
                </a:lnTo>
                <a:lnTo>
                  <a:pt x="746449" y="55984"/>
                </a:lnTo>
                <a:lnTo>
                  <a:pt x="1110343" y="0"/>
                </a:lnTo>
                <a:lnTo>
                  <a:pt x="1408923" y="195943"/>
                </a:lnTo>
                <a:lnTo>
                  <a:pt x="1903445" y="111967"/>
                </a:lnTo>
                <a:lnTo>
                  <a:pt x="1922106" y="522514"/>
                </a:lnTo>
                <a:lnTo>
                  <a:pt x="2276670" y="793102"/>
                </a:lnTo>
                <a:lnTo>
                  <a:pt x="2155372" y="1306286"/>
                </a:lnTo>
                <a:lnTo>
                  <a:pt x="1716833" y="1315616"/>
                </a:lnTo>
                <a:lnTo>
                  <a:pt x="1651519" y="1856792"/>
                </a:lnTo>
                <a:lnTo>
                  <a:pt x="1231641" y="1408922"/>
                </a:lnTo>
                <a:lnTo>
                  <a:pt x="989045" y="1772816"/>
                </a:lnTo>
                <a:lnTo>
                  <a:pt x="522514" y="1567543"/>
                </a:lnTo>
              </a:path>
            </a:pathLst>
          </a:custGeom>
          <a:noFill/>
          <a:ln w="38100">
            <a:solidFill>
              <a:srgbClr val="FF0000"/>
            </a:solidFill>
            <a:prstDash val="dash"/>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Content Placeholder 2"/>
          <p:cNvSpPr txBox="1">
            <a:spLocks/>
          </p:cNvSpPr>
          <p:nvPr/>
        </p:nvSpPr>
        <p:spPr>
          <a:xfrm>
            <a:off x="7147609" y="2252228"/>
            <a:ext cx="5519265" cy="1917991"/>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AU" sz="4000" dirty="0">
                <a:solidFill>
                  <a:schemeClr val="accent1"/>
                </a:solidFill>
              </a:rPr>
              <a:t>64%</a:t>
            </a:r>
            <a:r>
              <a:rPr lang="en-AU" sz="4000" dirty="0">
                <a:solidFill>
                  <a:schemeClr val="tx1">
                    <a:lumMod val="65000"/>
                    <a:lumOff val="35000"/>
                  </a:schemeClr>
                </a:solidFill>
              </a:rPr>
              <a:t> of studied populations were </a:t>
            </a:r>
            <a:r>
              <a:rPr lang="en-AU" sz="4000" dirty="0">
                <a:solidFill>
                  <a:srgbClr val="FF0000"/>
                </a:solidFill>
              </a:rPr>
              <a:t>maladapted</a:t>
            </a:r>
            <a:r>
              <a:rPr lang="en-AU" sz="4000" dirty="0">
                <a:solidFill>
                  <a:schemeClr val="tx1">
                    <a:lumMod val="65000"/>
                    <a:lumOff val="35000"/>
                  </a:schemeClr>
                </a:solidFill>
              </a:rPr>
              <a:t>.</a:t>
            </a:r>
          </a:p>
        </p:txBody>
      </p:sp>
      <p:sp>
        <p:nvSpPr>
          <p:cNvPr id="2" name="TextBox 1"/>
          <p:cNvSpPr txBox="1"/>
          <p:nvPr/>
        </p:nvSpPr>
        <p:spPr>
          <a:xfrm>
            <a:off x="3065462" y="5698378"/>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1</a:t>
            </a:r>
          </a:p>
        </p:txBody>
      </p:sp>
      <p:sp>
        <p:nvSpPr>
          <p:cNvPr id="25" name="TextBox 24"/>
          <p:cNvSpPr txBox="1"/>
          <p:nvPr/>
        </p:nvSpPr>
        <p:spPr>
          <a:xfrm rot="16200000">
            <a:off x="-80833" y="2653496"/>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2</a:t>
            </a:r>
          </a:p>
        </p:txBody>
      </p:sp>
      <p:sp>
        <p:nvSpPr>
          <p:cNvPr id="3" name="TextBox 2"/>
          <p:cNvSpPr txBox="1"/>
          <p:nvPr/>
        </p:nvSpPr>
        <p:spPr>
          <a:xfrm>
            <a:off x="6217921" y="6467819"/>
            <a:ext cx="6067312" cy="307777"/>
          </a:xfrm>
          <a:prstGeom prst="rect">
            <a:avLst/>
          </a:prstGeom>
          <a:noFill/>
        </p:spPr>
        <p:txBody>
          <a:bodyPr wrap="square" rtlCol="0">
            <a:spAutoFit/>
          </a:bodyPr>
          <a:lstStyle/>
          <a:p>
            <a:r>
              <a:rPr lang="en-AU" sz="1400" dirty="0"/>
              <a:t>Estes and Arnold (2007) Am. Nat. 169: 227-244 https://doi.org/10.1086/510633 </a:t>
            </a:r>
          </a:p>
        </p:txBody>
      </p:sp>
    </p:spTree>
    <p:extLst>
      <p:ext uri="{BB962C8B-B14F-4D97-AF65-F5344CB8AC3E}">
        <p14:creationId xmlns:p14="http://schemas.microsoft.com/office/powerpoint/2010/main" val="627924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6724252" y="1203409"/>
            <a:ext cx="4981426" cy="402336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AU" sz="4000" dirty="0">
              <a:solidFill>
                <a:schemeClr val="tx1">
                  <a:lumMod val="65000"/>
                  <a:lumOff val="35000"/>
                </a:schemeClr>
              </a:solidFill>
            </a:endParaRPr>
          </a:p>
        </p:txBody>
      </p:sp>
      <p:grpSp>
        <p:nvGrpSpPr>
          <p:cNvPr id="5" name="Group 4"/>
          <p:cNvGrpSpPr/>
          <p:nvPr/>
        </p:nvGrpSpPr>
        <p:grpSpPr>
          <a:xfrm>
            <a:off x="2556896" y="359186"/>
            <a:ext cx="7078209" cy="2855903"/>
            <a:chOff x="2556896" y="359186"/>
            <a:chExt cx="7078209" cy="2855903"/>
          </a:xfrm>
        </p:grpSpPr>
        <p:pic>
          <p:nvPicPr>
            <p:cNvPr id="4" name="Picture 3"/>
            <p:cNvPicPr>
              <a:picLocks noChangeAspect="1"/>
            </p:cNvPicPr>
            <p:nvPr/>
          </p:nvPicPr>
          <p:blipFill>
            <a:blip r:embed="rId3"/>
            <a:stretch>
              <a:fillRect/>
            </a:stretch>
          </p:blipFill>
          <p:spPr>
            <a:xfrm>
              <a:off x="2556896" y="359186"/>
              <a:ext cx="7078209" cy="2855903"/>
            </a:xfrm>
            <a:prstGeom prst="rect">
              <a:avLst/>
            </a:prstGeom>
          </p:spPr>
        </p:pic>
        <p:sp>
          <p:nvSpPr>
            <p:cNvPr id="6" name="Oval 5"/>
            <p:cNvSpPr/>
            <p:nvPr/>
          </p:nvSpPr>
          <p:spPr>
            <a:xfrm>
              <a:off x="2738438" y="2546636"/>
              <a:ext cx="2326115" cy="62797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 name="Group 2"/>
          <p:cNvGrpSpPr/>
          <p:nvPr/>
        </p:nvGrpSpPr>
        <p:grpSpPr>
          <a:xfrm>
            <a:off x="2556896" y="3215089"/>
            <a:ext cx="7059159" cy="2806110"/>
            <a:chOff x="2556896" y="3215089"/>
            <a:chExt cx="7059159" cy="2806110"/>
          </a:xfrm>
        </p:grpSpPr>
        <p:pic>
          <p:nvPicPr>
            <p:cNvPr id="12" name="Picture 11"/>
            <p:cNvPicPr>
              <a:picLocks noChangeAspect="1"/>
            </p:cNvPicPr>
            <p:nvPr/>
          </p:nvPicPr>
          <p:blipFill>
            <a:blip r:embed="rId4"/>
            <a:stretch>
              <a:fillRect/>
            </a:stretch>
          </p:blipFill>
          <p:spPr>
            <a:xfrm>
              <a:off x="2575946" y="3215089"/>
              <a:ext cx="7040109" cy="2806110"/>
            </a:xfrm>
            <a:prstGeom prst="rect">
              <a:avLst/>
            </a:prstGeom>
          </p:spPr>
        </p:pic>
        <p:sp>
          <p:nvSpPr>
            <p:cNvPr id="7" name="Oval 6"/>
            <p:cNvSpPr/>
            <p:nvPr/>
          </p:nvSpPr>
          <p:spPr>
            <a:xfrm>
              <a:off x="2556896" y="5274394"/>
              <a:ext cx="2326115" cy="62797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2308991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90650" y="3013502"/>
            <a:ext cx="9410700" cy="830997"/>
          </a:xfrm>
          <a:prstGeom prst="rect">
            <a:avLst/>
          </a:prstGeom>
          <a:noFill/>
        </p:spPr>
        <p:txBody>
          <a:bodyPr wrap="square" rtlCol="0">
            <a:spAutoFit/>
          </a:bodyPr>
          <a:lstStyle/>
          <a:p>
            <a:pPr algn="ctr"/>
            <a:r>
              <a:rPr lang="en-AU" sz="4800" b="1" dirty="0">
                <a:solidFill>
                  <a:schemeClr val="accent1"/>
                </a:solidFill>
              </a:rPr>
              <a:t>What</a:t>
            </a:r>
            <a:r>
              <a:rPr lang="en-AU" sz="4800" dirty="0">
                <a:solidFill>
                  <a:schemeClr val="tx1">
                    <a:lumMod val="65000"/>
                    <a:lumOff val="35000"/>
                  </a:schemeClr>
                </a:solidFill>
              </a:rPr>
              <a:t> does it take to be </a:t>
            </a:r>
            <a:r>
              <a:rPr lang="en-AU" sz="4800" b="1" dirty="0">
                <a:solidFill>
                  <a:schemeClr val="bg2">
                    <a:lumMod val="90000"/>
                  </a:schemeClr>
                </a:solidFill>
              </a:rPr>
              <a:t>adapted</a:t>
            </a:r>
            <a:r>
              <a:rPr lang="en-AU" sz="4800" dirty="0">
                <a:solidFill>
                  <a:schemeClr val="tx1">
                    <a:lumMod val="65000"/>
                    <a:lumOff val="35000"/>
                  </a:schemeClr>
                </a:solidFill>
              </a:rPr>
              <a:t>?</a:t>
            </a:r>
            <a:endParaRPr lang="en-AU" dirty="0">
              <a:solidFill>
                <a:schemeClr val="tx1">
                  <a:lumMod val="65000"/>
                  <a:lumOff val="35000"/>
                </a:schemeClr>
              </a:solidFill>
            </a:endParaRPr>
          </a:p>
        </p:txBody>
      </p:sp>
    </p:spTree>
    <p:extLst>
      <p:ext uri="{BB962C8B-B14F-4D97-AF65-F5344CB8AC3E}">
        <p14:creationId xmlns:p14="http://schemas.microsoft.com/office/powerpoint/2010/main" val="245450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315" t="33794" r="-2" b="32821"/>
          <a:stretch/>
        </p:blipFill>
        <p:spPr>
          <a:xfrm>
            <a:off x="1087544" y="1104901"/>
            <a:ext cx="5798230" cy="3981448"/>
          </a:xfrm>
          <a:prstGeom prst="rect">
            <a:avLst/>
          </a:prstGeom>
        </p:spPr>
      </p:pic>
      <p:sp>
        <p:nvSpPr>
          <p:cNvPr id="3" name="TextBox 2"/>
          <p:cNvSpPr txBox="1"/>
          <p:nvPr/>
        </p:nvSpPr>
        <p:spPr>
          <a:xfrm>
            <a:off x="6885774" y="2319758"/>
            <a:ext cx="5048250" cy="2123658"/>
          </a:xfrm>
          <a:prstGeom prst="rect">
            <a:avLst/>
          </a:prstGeom>
          <a:noFill/>
        </p:spPr>
        <p:txBody>
          <a:bodyPr wrap="square" rtlCol="0">
            <a:spAutoFit/>
          </a:bodyPr>
          <a:lstStyle/>
          <a:p>
            <a:pPr algn="ctr"/>
            <a:r>
              <a:rPr lang="en-AU" sz="4400" dirty="0">
                <a:solidFill>
                  <a:schemeClr val="tx1">
                    <a:lumMod val="65000"/>
                    <a:lumOff val="35000"/>
                  </a:schemeClr>
                </a:solidFill>
              </a:rPr>
              <a:t>Intermediate trait values provide the </a:t>
            </a:r>
            <a:r>
              <a:rPr lang="en-AU" sz="4400" b="1" dirty="0">
                <a:solidFill>
                  <a:schemeClr val="accent1"/>
                </a:solidFill>
              </a:rPr>
              <a:t>highest fitness</a:t>
            </a:r>
            <a:r>
              <a:rPr lang="en-AU" sz="4400" dirty="0">
                <a:solidFill>
                  <a:schemeClr val="tx1">
                    <a:lumMod val="65000"/>
                    <a:lumOff val="35000"/>
                  </a:schemeClr>
                </a:solidFill>
              </a:rPr>
              <a:t>.</a:t>
            </a:r>
          </a:p>
        </p:txBody>
      </p:sp>
      <p:cxnSp>
        <p:nvCxnSpPr>
          <p:cNvPr id="4" name="Straight Connector 3"/>
          <p:cNvCxnSpPr/>
          <p:nvPr/>
        </p:nvCxnSpPr>
        <p:spPr>
          <a:xfrm>
            <a:off x="1106593" y="1066800"/>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1087545" y="5254690"/>
            <a:ext cx="5798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662684" y="5423032"/>
            <a:ext cx="2647950" cy="584775"/>
          </a:xfrm>
          <a:prstGeom prst="rect">
            <a:avLst/>
          </a:prstGeom>
          <a:noFill/>
        </p:spPr>
        <p:txBody>
          <a:bodyPr wrap="square" rtlCol="0">
            <a:spAutoFit/>
          </a:bodyPr>
          <a:lstStyle/>
          <a:p>
            <a:pPr algn="ctr"/>
            <a:r>
              <a:rPr lang="en-AU" sz="3200" dirty="0"/>
              <a:t>Phenotype</a:t>
            </a:r>
          </a:p>
        </p:txBody>
      </p:sp>
      <p:sp>
        <p:nvSpPr>
          <p:cNvPr id="9" name="TextBox 8"/>
          <p:cNvSpPr txBox="1"/>
          <p:nvPr/>
        </p:nvSpPr>
        <p:spPr>
          <a:xfrm rot="16200000">
            <a:off x="-785366" y="2827053"/>
            <a:ext cx="2647950" cy="584775"/>
          </a:xfrm>
          <a:prstGeom prst="rect">
            <a:avLst/>
          </a:prstGeom>
          <a:noFill/>
        </p:spPr>
        <p:txBody>
          <a:bodyPr wrap="square" rtlCol="0">
            <a:spAutoFit/>
          </a:bodyPr>
          <a:lstStyle/>
          <a:p>
            <a:pPr algn="ctr"/>
            <a:r>
              <a:rPr lang="en-AU" sz="3200" dirty="0"/>
              <a:t>Fitness</a:t>
            </a:r>
          </a:p>
        </p:txBody>
      </p:sp>
      <p:sp>
        <p:nvSpPr>
          <p:cNvPr id="10" name="TextBox 9"/>
          <p:cNvSpPr txBox="1"/>
          <p:nvPr/>
        </p:nvSpPr>
        <p:spPr>
          <a:xfrm>
            <a:off x="6885774" y="1066800"/>
            <a:ext cx="1390650" cy="369332"/>
          </a:xfrm>
          <a:prstGeom prst="rect">
            <a:avLst/>
          </a:prstGeom>
          <a:noFill/>
        </p:spPr>
        <p:txBody>
          <a:bodyPr wrap="square" rtlCol="0">
            <a:spAutoFit/>
          </a:bodyPr>
          <a:lstStyle/>
          <a:p>
            <a:r>
              <a:rPr lang="en-AU" dirty="0"/>
              <a:t>1</a:t>
            </a:r>
          </a:p>
        </p:txBody>
      </p:sp>
      <p:sp>
        <p:nvSpPr>
          <p:cNvPr id="6" name="Rectangle 5"/>
          <p:cNvSpPr/>
          <p:nvPr/>
        </p:nvSpPr>
        <p:spPr>
          <a:xfrm>
            <a:off x="9870712" y="6396335"/>
            <a:ext cx="2321288" cy="461665"/>
          </a:xfrm>
          <a:prstGeom prst="rect">
            <a:avLst/>
          </a:prstGeom>
        </p:spPr>
        <p:txBody>
          <a:bodyPr wrap="square">
            <a:spAutoFit/>
          </a:bodyPr>
          <a:lstStyle/>
          <a:p>
            <a:r>
              <a:rPr lang="en-AU" sz="800" dirty="0"/>
              <a:t>1 Adapted from Mliu92 (2015) https://commons.wikimedia.org/wiki/File:Selectiontypes-n0_images_(vector).svg </a:t>
            </a:r>
          </a:p>
        </p:txBody>
      </p:sp>
    </p:spTree>
    <p:extLst>
      <p:ext uri="{BB962C8B-B14F-4D97-AF65-F5344CB8AC3E}">
        <p14:creationId xmlns:p14="http://schemas.microsoft.com/office/powerpoint/2010/main" val="3009627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85774" y="2319758"/>
            <a:ext cx="5048250" cy="2123658"/>
          </a:xfrm>
          <a:prstGeom prst="rect">
            <a:avLst/>
          </a:prstGeom>
          <a:noFill/>
        </p:spPr>
        <p:txBody>
          <a:bodyPr wrap="square" rtlCol="0">
            <a:spAutoFit/>
          </a:bodyPr>
          <a:lstStyle/>
          <a:p>
            <a:pPr algn="ctr"/>
            <a:r>
              <a:rPr lang="en-AU" sz="4400" dirty="0">
                <a:solidFill>
                  <a:schemeClr val="tx1">
                    <a:lumMod val="65000"/>
                    <a:lumOff val="35000"/>
                  </a:schemeClr>
                </a:solidFill>
              </a:rPr>
              <a:t>High additive genetic variance (</a:t>
            </a:r>
            <a:r>
              <a:rPr lang="en-AU" sz="4400" b="1" dirty="0">
                <a:solidFill>
                  <a:schemeClr val="accent1"/>
                </a:solidFill>
              </a:rPr>
              <a:t>V</a:t>
            </a:r>
            <a:r>
              <a:rPr lang="en-AU" sz="4400" b="1" baseline="-25000" dirty="0">
                <a:solidFill>
                  <a:schemeClr val="accent1"/>
                </a:solidFill>
              </a:rPr>
              <a:t>A</a:t>
            </a:r>
            <a:r>
              <a:rPr lang="en-AU" sz="4400" dirty="0">
                <a:solidFill>
                  <a:schemeClr val="tx1">
                    <a:lumMod val="65000"/>
                    <a:lumOff val="35000"/>
                  </a:schemeClr>
                </a:solidFill>
              </a:rPr>
              <a:t>) leads to faster adaptation.</a:t>
            </a:r>
          </a:p>
        </p:txBody>
      </p:sp>
      <p:cxnSp>
        <p:nvCxnSpPr>
          <p:cNvPr id="4" name="Straight Connector 3"/>
          <p:cNvCxnSpPr/>
          <p:nvPr/>
        </p:nvCxnSpPr>
        <p:spPr>
          <a:xfrm>
            <a:off x="1106593" y="1066800"/>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1087545" y="5254690"/>
            <a:ext cx="5798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662684" y="5423032"/>
            <a:ext cx="2647950" cy="584775"/>
          </a:xfrm>
          <a:prstGeom prst="rect">
            <a:avLst/>
          </a:prstGeom>
          <a:noFill/>
        </p:spPr>
        <p:txBody>
          <a:bodyPr wrap="square" rtlCol="0">
            <a:spAutoFit/>
          </a:bodyPr>
          <a:lstStyle/>
          <a:p>
            <a:pPr algn="ctr"/>
            <a:r>
              <a:rPr lang="en-AU" sz="3200" dirty="0"/>
              <a:t>V</a:t>
            </a:r>
            <a:r>
              <a:rPr lang="en-AU" sz="3200" baseline="-25000" dirty="0"/>
              <a:t>A</a:t>
            </a:r>
            <a:endParaRPr lang="en-AU" sz="3200" dirty="0"/>
          </a:p>
        </p:txBody>
      </p:sp>
      <p:sp>
        <p:nvSpPr>
          <p:cNvPr id="9" name="TextBox 8"/>
          <p:cNvSpPr txBox="1"/>
          <p:nvPr/>
        </p:nvSpPr>
        <p:spPr>
          <a:xfrm rot="16200000">
            <a:off x="-903097" y="2679948"/>
            <a:ext cx="2942161" cy="584775"/>
          </a:xfrm>
          <a:prstGeom prst="rect">
            <a:avLst/>
          </a:prstGeom>
          <a:noFill/>
        </p:spPr>
        <p:txBody>
          <a:bodyPr wrap="square" rtlCol="0">
            <a:spAutoFit/>
          </a:bodyPr>
          <a:lstStyle/>
          <a:p>
            <a:pPr algn="ctr"/>
            <a:r>
              <a:rPr lang="en-AU" sz="3200" dirty="0"/>
              <a:t>Adaptation rate</a:t>
            </a:r>
          </a:p>
        </p:txBody>
      </p:sp>
      <p:cxnSp>
        <p:nvCxnSpPr>
          <p:cNvPr id="11" name="Straight Connector 10">
            <a:extLst>
              <a:ext uri="{FF2B5EF4-FFF2-40B4-BE49-F238E27FC236}">
                <a16:creationId xmlns:a16="http://schemas.microsoft.com/office/drawing/2014/main" id="{FB5E9CD5-833B-4ED0-9C58-413E11A4008D}"/>
              </a:ext>
            </a:extLst>
          </p:cNvPr>
          <p:cNvCxnSpPr/>
          <p:nvPr/>
        </p:nvCxnSpPr>
        <p:spPr>
          <a:xfrm flipV="1">
            <a:off x="1106593" y="1323833"/>
            <a:ext cx="5239616" cy="3930857"/>
          </a:xfrm>
          <a:prstGeom prst="line">
            <a:avLst/>
          </a:prstGeom>
          <a:ln w="38100">
            <a:solidFill>
              <a:srgbClr val="92D05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2551015"/>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392</TotalTime>
  <Words>3162</Words>
  <Application>Microsoft Office PowerPoint</Application>
  <PresentationFormat>Widescreen</PresentationFormat>
  <Paragraphs>330</Paragraphs>
  <Slides>44</Slides>
  <Notes>44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Calibri</vt:lpstr>
      <vt:lpstr>Calibri Light</vt:lpstr>
      <vt:lpstr>Proxima Nova Extrabold</vt:lpstr>
      <vt:lpstr>Times New Roman</vt:lpstr>
      <vt:lpstr>Retrospect</vt:lpstr>
      <vt:lpstr>High mutational variance creates maladaptation around a phenotypic optimum</vt:lpstr>
      <vt:lpstr>Adaptation and Genetic Diversity</vt:lpstr>
      <vt:lpstr>But how often are populations perfectly adapted?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Genetic variation and diversity</vt:lpstr>
      <vt:lpstr>Components of G</vt:lpstr>
      <vt:lpstr>PowerPoint Presentation</vt:lpstr>
      <vt:lpstr>PowerPoint Presentation</vt:lpstr>
      <vt:lpstr>SLiM</vt:lpstr>
      <vt:lpstr>Parameter space</vt:lpstr>
      <vt:lpstr>Parameter space</vt:lpstr>
      <vt:lpstr>Parameter space</vt:lpstr>
      <vt:lpstr>Commonality of Adaptation</vt:lpstr>
      <vt:lpstr>Commonality of Adaptation</vt:lpstr>
      <vt:lpstr>What enables adaptation?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House-of-Cards</vt:lpstr>
      <vt:lpstr>Gaussian</vt:lpstr>
      <vt:lpstr>PowerPoint Presentation</vt:lpstr>
      <vt:lpstr>PowerPoint Presentation</vt:lpstr>
      <vt:lpstr>PowerPoint Presentation</vt:lpstr>
      <vt:lpstr>Future Directions</vt:lpstr>
      <vt:lpstr>Questions?</vt:lpstr>
      <vt:lpstr>PowerPoint Presentation</vt:lpstr>
      <vt:lpstr>Drift Barrier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 mutational variance creates maladaptation around a phenotypic optimum</dc:title>
  <dc:creator>Nicholas Obrien</dc:creator>
  <cp:lastModifiedBy>Nicholas Obrien</cp:lastModifiedBy>
  <cp:revision>40</cp:revision>
  <dcterms:created xsi:type="dcterms:W3CDTF">2020-11-23T00:30:03Z</dcterms:created>
  <dcterms:modified xsi:type="dcterms:W3CDTF">2020-11-23T07:37:02Z</dcterms:modified>
</cp:coreProperties>
</file>